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6"/>
  </p:notesMasterIdLst>
  <p:sldIdLst>
    <p:sldId id="256" r:id="rId2"/>
    <p:sldId id="305" r:id="rId3"/>
    <p:sldId id="306" r:id="rId4"/>
    <p:sldId id="307" r:id="rId5"/>
    <p:sldId id="367" r:id="rId6"/>
    <p:sldId id="309" r:id="rId7"/>
    <p:sldId id="368" r:id="rId8"/>
    <p:sldId id="369" r:id="rId9"/>
    <p:sldId id="371" r:id="rId10"/>
    <p:sldId id="372" r:id="rId11"/>
    <p:sldId id="370" r:id="rId12"/>
    <p:sldId id="373" r:id="rId13"/>
    <p:sldId id="374" r:id="rId14"/>
    <p:sldId id="375" r:id="rId15"/>
    <p:sldId id="376" r:id="rId16"/>
    <p:sldId id="377" r:id="rId17"/>
    <p:sldId id="378" r:id="rId18"/>
    <p:sldId id="379" r:id="rId19"/>
    <p:sldId id="380" r:id="rId20"/>
    <p:sldId id="364" r:id="rId21"/>
    <p:sldId id="381" r:id="rId22"/>
    <p:sldId id="382" r:id="rId23"/>
    <p:sldId id="383" r:id="rId24"/>
    <p:sldId id="384" r:id="rId25"/>
    <p:sldId id="385"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422" r:id="rId40"/>
    <p:sldId id="423" r:id="rId41"/>
    <p:sldId id="424" r:id="rId42"/>
    <p:sldId id="399" r:id="rId43"/>
    <p:sldId id="400" r:id="rId44"/>
    <p:sldId id="401" r:id="rId45"/>
    <p:sldId id="406" r:id="rId46"/>
    <p:sldId id="402" r:id="rId47"/>
    <p:sldId id="403" r:id="rId48"/>
    <p:sldId id="404" r:id="rId49"/>
    <p:sldId id="405" r:id="rId50"/>
    <p:sldId id="407" r:id="rId51"/>
    <p:sldId id="408" r:id="rId52"/>
    <p:sldId id="409" r:id="rId53"/>
    <p:sldId id="410" r:id="rId54"/>
    <p:sldId id="411" r:id="rId55"/>
    <p:sldId id="412" r:id="rId56"/>
    <p:sldId id="413" r:id="rId57"/>
    <p:sldId id="414" r:id="rId58"/>
    <p:sldId id="415" r:id="rId59"/>
    <p:sldId id="416" r:id="rId60"/>
    <p:sldId id="417" r:id="rId61"/>
    <p:sldId id="418" r:id="rId62"/>
    <p:sldId id="419" r:id="rId63"/>
    <p:sldId id="420" r:id="rId64"/>
    <p:sldId id="421"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1F3A"/>
    <a:srgbClr val="414F6D"/>
    <a:srgbClr val="B8312F"/>
    <a:srgbClr val="3D4364"/>
    <a:srgbClr val="F37934"/>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45" autoAdjust="0"/>
    <p:restoredTop sz="94660"/>
  </p:normalViewPr>
  <p:slideViewPr>
    <p:cSldViewPr snapToGrid="0">
      <p:cViewPr varScale="1">
        <p:scale>
          <a:sx n="111" d="100"/>
          <a:sy n="111" d="100"/>
        </p:scale>
        <p:origin x="720"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B8C95-FB16-41AA-83C7-9F9FB3257752}" type="datetimeFigureOut">
              <a:rPr lang="en-US" smtClean="0"/>
              <a:t>1/1/2017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A12252-06AF-4F29-90C7-A0E18B4D8DAB}" type="slidenum">
              <a:rPr lang="en-US" smtClean="0"/>
              <a:t>‹#›</a:t>
            </a:fld>
            <a:endParaRPr lang="en-US"/>
          </a:p>
        </p:txBody>
      </p:sp>
    </p:spTree>
    <p:extLst>
      <p:ext uri="{BB962C8B-B14F-4D97-AF65-F5344CB8AC3E}">
        <p14:creationId xmlns:p14="http://schemas.microsoft.com/office/powerpoint/2010/main" val="1534970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--host=</a:t>
            </a:r>
            <a:r>
              <a:rPr lang="en-US" sz="1200" b="0" i="0" u="none" strike="noStrike" kern="1200" baseline="0" dirty="0" err="1">
                <a:solidFill>
                  <a:schemeClr val="tx1"/>
                </a:solidFill>
                <a:latin typeface="+mn-lt"/>
                <a:ea typeface="+mn-ea"/>
                <a:cs typeface="+mn-cs"/>
              </a:rPr>
              <a:t>host_name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--user=</a:t>
            </a:r>
            <a:r>
              <a:rPr lang="en-US" sz="1200" b="0" i="0" u="none" strike="noStrike" kern="1200" baseline="0" dirty="0" err="1">
                <a:solidFill>
                  <a:schemeClr val="tx1"/>
                </a:solidFill>
                <a:latin typeface="+mn-lt"/>
                <a:ea typeface="+mn-ea"/>
                <a:cs typeface="+mn-cs"/>
              </a:rPr>
              <a:t>user_name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--password=</a:t>
            </a:r>
            <a:r>
              <a:rPr lang="en-US" sz="1200" b="0" i="0" u="none" strike="noStrike" kern="1200" baseline="0" dirty="0" err="1">
                <a:solidFill>
                  <a:schemeClr val="tx1"/>
                </a:solidFill>
                <a:latin typeface="+mn-lt"/>
                <a:ea typeface="+mn-ea"/>
                <a:cs typeface="+mn-cs"/>
              </a:rPr>
              <a:t>your_pass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If you do decide to specify the password on the command line, note particularly</a:t>
            </a:r>
          </a:p>
          <a:p>
            <a:r>
              <a:rPr lang="en-US" sz="1200" b="0" i="0" u="none" strike="noStrike" kern="1200" baseline="0" dirty="0">
                <a:solidFill>
                  <a:schemeClr val="tx1"/>
                </a:solidFill>
                <a:latin typeface="+mn-lt"/>
                <a:ea typeface="+mn-ea"/>
                <a:cs typeface="+mn-cs"/>
              </a:rPr>
              <a:t>that there is </a:t>
            </a:r>
            <a:r>
              <a:rPr lang="en-US" sz="1200" b="0" i="1" u="none" strike="noStrike" kern="1200" baseline="0" dirty="0">
                <a:solidFill>
                  <a:schemeClr val="tx1"/>
                </a:solidFill>
                <a:latin typeface="+mn-lt"/>
                <a:ea typeface="+mn-ea"/>
                <a:cs typeface="+mn-cs"/>
              </a:rPr>
              <a:t>no space </a:t>
            </a:r>
            <a:r>
              <a:rPr lang="en-US" sz="1200" b="0" i="0" u="none" strike="noStrike" kern="1200" baseline="0" dirty="0">
                <a:solidFill>
                  <a:schemeClr val="tx1"/>
                </a:solidFill>
                <a:latin typeface="+mn-lt"/>
                <a:ea typeface="+mn-ea"/>
                <a:cs typeface="+mn-cs"/>
              </a:rPr>
              <a:t>between the -p option and the following password </a:t>
            </a:r>
            <a:r>
              <a:rPr lang="en-US" sz="1200" b="0" i="0" u="none" strike="noStrike" kern="1200" baseline="0" dirty="0" err="1">
                <a:solidFill>
                  <a:schemeClr val="tx1"/>
                </a:solidFill>
                <a:latin typeface="+mn-lt"/>
                <a:ea typeface="+mn-ea"/>
                <a:cs typeface="+mn-cs"/>
              </a:rPr>
              <a:t>value.This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behavior of -p is a common point of confusion, because it differs from the -h and</a:t>
            </a:r>
          </a:p>
          <a:p>
            <a:r>
              <a:rPr lang="en-US" sz="1200" b="0" i="0" u="none" strike="noStrike" kern="1200" baseline="0" dirty="0">
                <a:solidFill>
                  <a:schemeClr val="tx1"/>
                </a:solidFill>
                <a:latin typeface="+mn-lt"/>
                <a:ea typeface="+mn-ea"/>
                <a:cs typeface="+mn-cs"/>
              </a:rPr>
              <a:t>-u options, which are associated with the word that follows them regardless of</a:t>
            </a:r>
          </a:p>
          <a:p>
            <a:r>
              <a:rPr lang="en-US" sz="1200" b="0" i="0" u="none" strike="noStrike" kern="1200" baseline="0" dirty="0">
                <a:solidFill>
                  <a:schemeClr val="tx1"/>
                </a:solidFill>
                <a:latin typeface="+mn-lt"/>
                <a:ea typeface="+mn-ea"/>
                <a:cs typeface="+mn-cs"/>
              </a:rPr>
              <a:t>whether there is a space between the option and the word.</a:t>
            </a:r>
            <a:endParaRPr lang="en-US" dirty="0"/>
          </a:p>
        </p:txBody>
      </p:sp>
      <p:sp>
        <p:nvSpPr>
          <p:cNvPr id="4" name="Slide Number Placeholder 3"/>
          <p:cNvSpPr>
            <a:spLocks noGrp="1"/>
          </p:cNvSpPr>
          <p:nvPr>
            <p:ph type="sldNum" sz="quarter" idx="10"/>
          </p:nvPr>
        </p:nvSpPr>
        <p:spPr/>
        <p:txBody>
          <a:bodyPr/>
          <a:lstStyle/>
          <a:p>
            <a:fld id="{6BA2946E-317E-418E-8A37-BF7E807F28CD}" type="slidenum">
              <a:rPr lang="ar-EG" smtClean="0"/>
              <a:pPr/>
              <a:t>20</a:t>
            </a:fld>
            <a:endParaRPr lang="ar-EG"/>
          </a:p>
        </p:txBody>
      </p:sp>
    </p:spTree>
    <p:extLst>
      <p:ext uri="{BB962C8B-B14F-4D97-AF65-F5344CB8AC3E}">
        <p14:creationId xmlns:p14="http://schemas.microsoft.com/office/powerpoint/2010/main" val="2647827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--host=</a:t>
            </a:r>
            <a:r>
              <a:rPr lang="en-US" sz="1200" b="0" i="0" u="none" strike="noStrike" kern="1200" baseline="0" dirty="0" err="1">
                <a:solidFill>
                  <a:schemeClr val="tx1"/>
                </a:solidFill>
                <a:latin typeface="+mn-lt"/>
                <a:ea typeface="+mn-ea"/>
                <a:cs typeface="+mn-cs"/>
              </a:rPr>
              <a:t>host_name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--user=</a:t>
            </a:r>
            <a:r>
              <a:rPr lang="en-US" sz="1200" b="0" i="0" u="none" strike="noStrike" kern="1200" baseline="0" dirty="0" err="1">
                <a:solidFill>
                  <a:schemeClr val="tx1"/>
                </a:solidFill>
                <a:latin typeface="+mn-lt"/>
                <a:ea typeface="+mn-ea"/>
                <a:cs typeface="+mn-cs"/>
              </a:rPr>
              <a:t>user_name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--password=</a:t>
            </a:r>
            <a:r>
              <a:rPr lang="en-US" sz="1200" b="0" i="0" u="none" strike="noStrike" kern="1200" baseline="0" dirty="0" err="1">
                <a:solidFill>
                  <a:schemeClr val="tx1"/>
                </a:solidFill>
                <a:latin typeface="+mn-lt"/>
                <a:ea typeface="+mn-ea"/>
                <a:cs typeface="+mn-cs"/>
              </a:rPr>
              <a:t>your_pass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If you do decide to specify the password on the command line, note particularly</a:t>
            </a:r>
          </a:p>
          <a:p>
            <a:r>
              <a:rPr lang="en-US" sz="1200" b="0" i="0" u="none" strike="noStrike" kern="1200" baseline="0" dirty="0">
                <a:solidFill>
                  <a:schemeClr val="tx1"/>
                </a:solidFill>
                <a:latin typeface="+mn-lt"/>
                <a:ea typeface="+mn-ea"/>
                <a:cs typeface="+mn-cs"/>
              </a:rPr>
              <a:t>that there is </a:t>
            </a:r>
            <a:r>
              <a:rPr lang="en-US" sz="1200" b="0" i="1" u="none" strike="noStrike" kern="1200" baseline="0" dirty="0">
                <a:solidFill>
                  <a:schemeClr val="tx1"/>
                </a:solidFill>
                <a:latin typeface="+mn-lt"/>
                <a:ea typeface="+mn-ea"/>
                <a:cs typeface="+mn-cs"/>
              </a:rPr>
              <a:t>no space </a:t>
            </a:r>
            <a:r>
              <a:rPr lang="en-US" sz="1200" b="0" i="0" u="none" strike="noStrike" kern="1200" baseline="0" dirty="0">
                <a:solidFill>
                  <a:schemeClr val="tx1"/>
                </a:solidFill>
                <a:latin typeface="+mn-lt"/>
                <a:ea typeface="+mn-ea"/>
                <a:cs typeface="+mn-cs"/>
              </a:rPr>
              <a:t>between the -p option and the following password </a:t>
            </a:r>
            <a:r>
              <a:rPr lang="en-US" sz="1200" b="0" i="0" u="none" strike="noStrike" kern="1200" baseline="0" dirty="0" err="1">
                <a:solidFill>
                  <a:schemeClr val="tx1"/>
                </a:solidFill>
                <a:latin typeface="+mn-lt"/>
                <a:ea typeface="+mn-ea"/>
                <a:cs typeface="+mn-cs"/>
              </a:rPr>
              <a:t>value.This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behavior of -p is a common point of confusion, because it differs from the -h and</a:t>
            </a:r>
          </a:p>
          <a:p>
            <a:r>
              <a:rPr lang="en-US" sz="1200" b="0" i="0" u="none" strike="noStrike" kern="1200" baseline="0" dirty="0">
                <a:solidFill>
                  <a:schemeClr val="tx1"/>
                </a:solidFill>
                <a:latin typeface="+mn-lt"/>
                <a:ea typeface="+mn-ea"/>
                <a:cs typeface="+mn-cs"/>
              </a:rPr>
              <a:t>-u options, which are associated with the word that follows them regardless of</a:t>
            </a:r>
          </a:p>
          <a:p>
            <a:r>
              <a:rPr lang="en-US" sz="1200" b="0" i="0" u="none" strike="noStrike" kern="1200" baseline="0" dirty="0">
                <a:solidFill>
                  <a:schemeClr val="tx1"/>
                </a:solidFill>
                <a:latin typeface="+mn-lt"/>
                <a:ea typeface="+mn-ea"/>
                <a:cs typeface="+mn-cs"/>
              </a:rPr>
              <a:t>whether there is a space between the option and the word.</a:t>
            </a:r>
            <a:endParaRPr lang="en-US" dirty="0"/>
          </a:p>
        </p:txBody>
      </p:sp>
      <p:sp>
        <p:nvSpPr>
          <p:cNvPr id="4" name="Slide Number Placeholder 3"/>
          <p:cNvSpPr>
            <a:spLocks noGrp="1"/>
          </p:cNvSpPr>
          <p:nvPr>
            <p:ph type="sldNum" sz="quarter" idx="10"/>
          </p:nvPr>
        </p:nvSpPr>
        <p:spPr/>
        <p:txBody>
          <a:bodyPr/>
          <a:lstStyle/>
          <a:p>
            <a:fld id="{6BA2946E-317E-418E-8A37-BF7E807F28CD}" type="slidenum">
              <a:rPr lang="ar-EG" smtClean="0"/>
              <a:pPr/>
              <a:t>21</a:t>
            </a:fld>
            <a:endParaRPr lang="ar-EG"/>
          </a:p>
        </p:txBody>
      </p:sp>
    </p:spTree>
    <p:extLst>
      <p:ext uri="{BB962C8B-B14F-4D97-AF65-F5344CB8AC3E}">
        <p14:creationId xmlns:p14="http://schemas.microsoft.com/office/powerpoint/2010/main" val="352656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--host=</a:t>
            </a:r>
            <a:r>
              <a:rPr lang="en-US" sz="1200" b="0" i="0" u="none" strike="noStrike" kern="1200" baseline="0" dirty="0" err="1">
                <a:solidFill>
                  <a:schemeClr val="tx1"/>
                </a:solidFill>
                <a:latin typeface="+mn-lt"/>
                <a:ea typeface="+mn-ea"/>
                <a:cs typeface="+mn-cs"/>
              </a:rPr>
              <a:t>host_name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--user=</a:t>
            </a:r>
            <a:r>
              <a:rPr lang="en-US" sz="1200" b="0" i="0" u="none" strike="noStrike" kern="1200" baseline="0" dirty="0" err="1">
                <a:solidFill>
                  <a:schemeClr val="tx1"/>
                </a:solidFill>
                <a:latin typeface="+mn-lt"/>
                <a:ea typeface="+mn-ea"/>
                <a:cs typeface="+mn-cs"/>
              </a:rPr>
              <a:t>user_name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--password=</a:t>
            </a:r>
            <a:r>
              <a:rPr lang="en-US" sz="1200" b="0" i="0" u="none" strike="noStrike" kern="1200" baseline="0" dirty="0" err="1">
                <a:solidFill>
                  <a:schemeClr val="tx1"/>
                </a:solidFill>
                <a:latin typeface="+mn-lt"/>
                <a:ea typeface="+mn-ea"/>
                <a:cs typeface="+mn-cs"/>
              </a:rPr>
              <a:t>your_pass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If you do decide to specify the password on the command line, note particularly</a:t>
            </a:r>
          </a:p>
          <a:p>
            <a:r>
              <a:rPr lang="en-US" sz="1200" b="0" i="0" u="none" strike="noStrike" kern="1200" baseline="0" dirty="0">
                <a:solidFill>
                  <a:schemeClr val="tx1"/>
                </a:solidFill>
                <a:latin typeface="+mn-lt"/>
                <a:ea typeface="+mn-ea"/>
                <a:cs typeface="+mn-cs"/>
              </a:rPr>
              <a:t>that there is </a:t>
            </a:r>
            <a:r>
              <a:rPr lang="en-US" sz="1200" b="0" i="1" u="none" strike="noStrike" kern="1200" baseline="0" dirty="0">
                <a:solidFill>
                  <a:schemeClr val="tx1"/>
                </a:solidFill>
                <a:latin typeface="+mn-lt"/>
                <a:ea typeface="+mn-ea"/>
                <a:cs typeface="+mn-cs"/>
              </a:rPr>
              <a:t>no space </a:t>
            </a:r>
            <a:r>
              <a:rPr lang="en-US" sz="1200" b="0" i="0" u="none" strike="noStrike" kern="1200" baseline="0" dirty="0">
                <a:solidFill>
                  <a:schemeClr val="tx1"/>
                </a:solidFill>
                <a:latin typeface="+mn-lt"/>
                <a:ea typeface="+mn-ea"/>
                <a:cs typeface="+mn-cs"/>
              </a:rPr>
              <a:t>between the -p option and the following password </a:t>
            </a:r>
            <a:r>
              <a:rPr lang="en-US" sz="1200" b="0" i="0" u="none" strike="noStrike" kern="1200" baseline="0" dirty="0" err="1">
                <a:solidFill>
                  <a:schemeClr val="tx1"/>
                </a:solidFill>
                <a:latin typeface="+mn-lt"/>
                <a:ea typeface="+mn-ea"/>
                <a:cs typeface="+mn-cs"/>
              </a:rPr>
              <a:t>value.This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behavior of -p is a common point of confusion, because it differs from the -h and</a:t>
            </a:r>
          </a:p>
          <a:p>
            <a:r>
              <a:rPr lang="en-US" sz="1200" b="0" i="0" u="none" strike="noStrike" kern="1200" baseline="0" dirty="0">
                <a:solidFill>
                  <a:schemeClr val="tx1"/>
                </a:solidFill>
                <a:latin typeface="+mn-lt"/>
                <a:ea typeface="+mn-ea"/>
                <a:cs typeface="+mn-cs"/>
              </a:rPr>
              <a:t>-u options, which are associated with the word that follows them regardless of</a:t>
            </a:r>
          </a:p>
          <a:p>
            <a:r>
              <a:rPr lang="en-US" sz="1200" b="0" i="0" u="none" strike="noStrike" kern="1200" baseline="0" dirty="0">
                <a:solidFill>
                  <a:schemeClr val="tx1"/>
                </a:solidFill>
                <a:latin typeface="+mn-lt"/>
                <a:ea typeface="+mn-ea"/>
                <a:cs typeface="+mn-cs"/>
              </a:rPr>
              <a:t>whether there is a space between the option and the word.</a:t>
            </a:r>
            <a:endParaRPr lang="en-US" dirty="0"/>
          </a:p>
        </p:txBody>
      </p:sp>
      <p:sp>
        <p:nvSpPr>
          <p:cNvPr id="4" name="Slide Number Placeholder 3"/>
          <p:cNvSpPr>
            <a:spLocks noGrp="1"/>
          </p:cNvSpPr>
          <p:nvPr>
            <p:ph type="sldNum" sz="quarter" idx="10"/>
          </p:nvPr>
        </p:nvSpPr>
        <p:spPr/>
        <p:txBody>
          <a:bodyPr/>
          <a:lstStyle/>
          <a:p>
            <a:fld id="{6BA2946E-317E-418E-8A37-BF7E807F28CD}" type="slidenum">
              <a:rPr lang="ar-EG" smtClean="0"/>
              <a:pPr/>
              <a:t>22</a:t>
            </a:fld>
            <a:endParaRPr lang="ar-EG"/>
          </a:p>
        </p:txBody>
      </p:sp>
    </p:spTree>
    <p:extLst>
      <p:ext uri="{BB962C8B-B14F-4D97-AF65-F5344CB8AC3E}">
        <p14:creationId xmlns:p14="http://schemas.microsoft.com/office/powerpoint/2010/main" val="341267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--host=</a:t>
            </a:r>
            <a:r>
              <a:rPr lang="en-US" sz="1200" b="0" i="0" u="none" strike="noStrike" kern="1200" baseline="0" dirty="0" err="1">
                <a:solidFill>
                  <a:schemeClr val="tx1"/>
                </a:solidFill>
                <a:latin typeface="+mn-lt"/>
                <a:ea typeface="+mn-ea"/>
                <a:cs typeface="+mn-cs"/>
              </a:rPr>
              <a:t>host_name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--user=</a:t>
            </a:r>
            <a:r>
              <a:rPr lang="en-US" sz="1200" b="0" i="0" u="none" strike="noStrike" kern="1200" baseline="0" dirty="0" err="1">
                <a:solidFill>
                  <a:schemeClr val="tx1"/>
                </a:solidFill>
                <a:latin typeface="+mn-lt"/>
                <a:ea typeface="+mn-ea"/>
                <a:cs typeface="+mn-cs"/>
              </a:rPr>
              <a:t>user_name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--password=</a:t>
            </a:r>
            <a:r>
              <a:rPr lang="en-US" sz="1200" b="0" i="0" u="none" strike="noStrike" kern="1200" baseline="0" dirty="0" err="1">
                <a:solidFill>
                  <a:schemeClr val="tx1"/>
                </a:solidFill>
                <a:latin typeface="+mn-lt"/>
                <a:ea typeface="+mn-ea"/>
                <a:cs typeface="+mn-cs"/>
              </a:rPr>
              <a:t>your_pass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If you do decide to specify the password on the command line, note particularly</a:t>
            </a:r>
          </a:p>
          <a:p>
            <a:r>
              <a:rPr lang="en-US" sz="1200" b="0" i="0" u="none" strike="noStrike" kern="1200" baseline="0" dirty="0">
                <a:solidFill>
                  <a:schemeClr val="tx1"/>
                </a:solidFill>
                <a:latin typeface="+mn-lt"/>
                <a:ea typeface="+mn-ea"/>
                <a:cs typeface="+mn-cs"/>
              </a:rPr>
              <a:t>that there is </a:t>
            </a:r>
            <a:r>
              <a:rPr lang="en-US" sz="1200" b="0" i="1" u="none" strike="noStrike" kern="1200" baseline="0" dirty="0">
                <a:solidFill>
                  <a:schemeClr val="tx1"/>
                </a:solidFill>
                <a:latin typeface="+mn-lt"/>
                <a:ea typeface="+mn-ea"/>
                <a:cs typeface="+mn-cs"/>
              </a:rPr>
              <a:t>no space </a:t>
            </a:r>
            <a:r>
              <a:rPr lang="en-US" sz="1200" b="0" i="0" u="none" strike="noStrike" kern="1200" baseline="0" dirty="0">
                <a:solidFill>
                  <a:schemeClr val="tx1"/>
                </a:solidFill>
                <a:latin typeface="+mn-lt"/>
                <a:ea typeface="+mn-ea"/>
                <a:cs typeface="+mn-cs"/>
              </a:rPr>
              <a:t>between the -p option and the following password </a:t>
            </a:r>
            <a:r>
              <a:rPr lang="en-US" sz="1200" b="0" i="0" u="none" strike="noStrike" kern="1200" baseline="0" dirty="0" err="1">
                <a:solidFill>
                  <a:schemeClr val="tx1"/>
                </a:solidFill>
                <a:latin typeface="+mn-lt"/>
                <a:ea typeface="+mn-ea"/>
                <a:cs typeface="+mn-cs"/>
              </a:rPr>
              <a:t>value.This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behavior of -p is a common point of confusion, because it differs from the -h and</a:t>
            </a:r>
          </a:p>
          <a:p>
            <a:r>
              <a:rPr lang="en-US" sz="1200" b="0" i="0" u="none" strike="noStrike" kern="1200" baseline="0" dirty="0">
                <a:solidFill>
                  <a:schemeClr val="tx1"/>
                </a:solidFill>
                <a:latin typeface="+mn-lt"/>
                <a:ea typeface="+mn-ea"/>
                <a:cs typeface="+mn-cs"/>
              </a:rPr>
              <a:t>-u options, which are associated with the word that follows them regardless of</a:t>
            </a:r>
          </a:p>
          <a:p>
            <a:r>
              <a:rPr lang="en-US" sz="1200" b="0" i="0" u="none" strike="noStrike" kern="1200" baseline="0" dirty="0">
                <a:solidFill>
                  <a:schemeClr val="tx1"/>
                </a:solidFill>
                <a:latin typeface="+mn-lt"/>
                <a:ea typeface="+mn-ea"/>
                <a:cs typeface="+mn-cs"/>
              </a:rPr>
              <a:t>whether there is a space between the option and the word.</a:t>
            </a:r>
            <a:endParaRPr lang="en-US" dirty="0"/>
          </a:p>
        </p:txBody>
      </p:sp>
      <p:sp>
        <p:nvSpPr>
          <p:cNvPr id="4" name="Slide Number Placeholder 3"/>
          <p:cNvSpPr>
            <a:spLocks noGrp="1"/>
          </p:cNvSpPr>
          <p:nvPr>
            <p:ph type="sldNum" sz="quarter" idx="10"/>
          </p:nvPr>
        </p:nvSpPr>
        <p:spPr/>
        <p:txBody>
          <a:bodyPr/>
          <a:lstStyle/>
          <a:p>
            <a:fld id="{6BA2946E-317E-418E-8A37-BF7E807F28CD}" type="slidenum">
              <a:rPr lang="ar-EG" smtClean="0"/>
              <a:pPr/>
              <a:t>23</a:t>
            </a:fld>
            <a:endParaRPr lang="ar-EG"/>
          </a:p>
        </p:txBody>
      </p:sp>
    </p:spTree>
    <p:extLst>
      <p:ext uri="{BB962C8B-B14F-4D97-AF65-F5344CB8AC3E}">
        <p14:creationId xmlns:p14="http://schemas.microsoft.com/office/powerpoint/2010/main" val="2303557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8" name="Title 1"/>
          <p:cNvSpPr>
            <a:spLocks noGrp="1"/>
          </p:cNvSpPr>
          <p:nvPr>
            <p:ph type="title" hasCustomPrompt="1"/>
          </p:nvPr>
        </p:nvSpPr>
        <p:spPr>
          <a:xfrm>
            <a:off x="2543701" y="2207621"/>
            <a:ext cx="4281941" cy="1188720"/>
          </a:xfrm>
          <a:solidFill>
            <a:schemeClr val="accent1"/>
          </a:solidFill>
        </p:spPr>
        <p:txBody>
          <a:bodyPr wrap="none" lIns="91440" tIns="0" rIns="91440" bIns="0" rtlCol="0" anchor="ctr" anchorCtr="1">
            <a:spAutoFit/>
          </a:bodyPr>
          <a:lstStyle>
            <a:lvl1pPr algn="ctr">
              <a:defRPr sz="11500" b="1" cap="none">
                <a:solidFill>
                  <a:schemeClr val="bg1"/>
                </a:solidFill>
                <a:latin typeface="+mj-lt"/>
                <a:cs typeface="Arial" panose="020B0604020202020204" pitchFamily="34" charset="0"/>
              </a:defRPr>
            </a:lvl1pPr>
          </a:lstStyle>
          <a:p>
            <a:r>
              <a:rPr lang="en-US" dirty="0"/>
              <a:t>TITLE</a:t>
            </a:r>
          </a:p>
        </p:txBody>
      </p:sp>
      <p:sp>
        <p:nvSpPr>
          <p:cNvPr id="29" name="Text Placeholder 2"/>
          <p:cNvSpPr>
            <a:spLocks noGrp="1"/>
          </p:cNvSpPr>
          <p:nvPr>
            <p:ph type="body" idx="1" hasCustomPrompt="1"/>
          </p:nvPr>
        </p:nvSpPr>
        <p:spPr>
          <a:xfrm>
            <a:off x="2636032" y="3419420"/>
            <a:ext cx="4097275" cy="343258"/>
          </a:xfrm>
        </p:spPr>
        <p:txBody>
          <a:bodyPr anchor="t">
            <a:normAutofit/>
          </a:bodyPr>
          <a:lstStyle>
            <a:lvl1pPr marL="0" indent="0" algn="ctr">
              <a:buNone/>
              <a:defRPr sz="2000" spc="30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Subtitle goes here</a:t>
            </a:r>
          </a:p>
        </p:txBody>
      </p:sp>
      <p:pic>
        <p:nvPicPr>
          <p:cNvPr id="30" name="Picture 29"/>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78102" y="6171933"/>
            <a:ext cx="983542" cy="481476"/>
          </a:xfrm>
          <a:prstGeom prst="rect">
            <a:avLst/>
          </a:prstGeom>
          <a:noFill/>
        </p:spPr>
      </p:pic>
      <p:grpSp>
        <p:nvGrpSpPr>
          <p:cNvPr id="17" name="Group 16"/>
          <p:cNvGrpSpPr/>
          <p:nvPr userDrawn="1"/>
        </p:nvGrpSpPr>
        <p:grpSpPr>
          <a:xfrm>
            <a:off x="8422123" y="6146055"/>
            <a:ext cx="600952" cy="600952"/>
            <a:chOff x="8423433" y="114046"/>
            <a:chExt cx="600952" cy="600952"/>
          </a:xfrm>
        </p:grpSpPr>
        <p:sp>
          <p:nvSpPr>
            <p:cNvPr id="31" name="Oval 30"/>
            <p:cNvSpPr/>
            <p:nvPr userDrawn="1"/>
          </p:nvSpPr>
          <p:spPr>
            <a:xfrm>
              <a:off x="8423433" y="114046"/>
              <a:ext cx="600952" cy="600952"/>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9336" y="155242"/>
              <a:ext cx="416845" cy="487609"/>
            </a:xfrm>
            <a:prstGeom prst="rect">
              <a:avLst/>
            </a:prstGeom>
          </p:spPr>
        </p:pic>
      </p:grpSp>
    </p:spTree>
    <p:extLst>
      <p:ext uri="{BB962C8B-B14F-4D97-AF65-F5344CB8AC3E}">
        <p14:creationId xmlns:p14="http://schemas.microsoft.com/office/powerpoint/2010/main" val="279196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752599"/>
            <a:ext cx="406961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914400"/>
            <a:ext cx="246073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043" y="3124199"/>
            <a:ext cx="406961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7299492" y="5883276"/>
            <a:ext cx="857250" cy="365125"/>
          </a:xfrm>
          <a:prstGeom prst="rect">
            <a:avLst/>
          </a:prstGeom>
        </p:spPr>
        <p:txBody>
          <a:bodyPr/>
          <a:lstStyle/>
          <a:p>
            <a:endParaRPr lang="en-US"/>
          </a:p>
        </p:txBody>
      </p:sp>
      <p:sp>
        <p:nvSpPr>
          <p:cNvPr id="6" name="Footer Placeholder 5"/>
          <p:cNvSpPr>
            <a:spLocks noGrp="1"/>
          </p:cNvSpPr>
          <p:nvPr>
            <p:ph type="ftr" sz="quarter" idx="11"/>
          </p:nvPr>
        </p:nvSpPr>
        <p:spPr>
          <a:xfrm>
            <a:off x="1929210" y="5883276"/>
            <a:ext cx="531313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2286222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4732865"/>
            <a:ext cx="7514033"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932112"/>
            <a:ext cx="6169458"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234" y="5299603"/>
            <a:ext cx="7514033"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7299492" y="5883276"/>
            <a:ext cx="857250" cy="365125"/>
          </a:xfrm>
          <a:prstGeom prst="rect">
            <a:avLst/>
          </a:prstGeom>
        </p:spPr>
        <p:txBody>
          <a:bodyPr/>
          <a:lstStyle/>
          <a:p>
            <a:endParaRPr lang="en-US"/>
          </a:p>
        </p:txBody>
      </p:sp>
      <p:sp>
        <p:nvSpPr>
          <p:cNvPr id="6" name="Footer Placeholder 5"/>
          <p:cNvSpPr>
            <a:spLocks noGrp="1"/>
          </p:cNvSpPr>
          <p:nvPr>
            <p:ph type="ftr" sz="quarter" idx="11"/>
          </p:nvPr>
        </p:nvSpPr>
        <p:spPr>
          <a:xfrm>
            <a:off x="1929210" y="5883276"/>
            <a:ext cx="531313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716746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685800"/>
            <a:ext cx="7514033"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4343400"/>
            <a:ext cx="7514035"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299492" y="5883276"/>
            <a:ext cx="857250" cy="365125"/>
          </a:xfrm>
          <a:prstGeom prst="rect">
            <a:avLst/>
          </a:prstGeom>
        </p:spPr>
        <p:txBody>
          <a:bodyPr/>
          <a:lstStyle/>
          <a:p>
            <a:endParaRPr lang="en-US"/>
          </a:p>
        </p:txBody>
      </p:sp>
      <p:sp>
        <p:nvSpPr>
          <p:cNvPr id="5" name="Footer Placeholder 4"/>
          <p:cNvSpPr>
            <a:spLocks noGrp="1"/>
          </p:cNvSpPr>
          <p:nvPr>
            <p:ph type="ftr" sz="quarter" idx="11"/>
          </p:nvPr>
        </p:nvSpPr>
        <p:spPr>
          <a:xfrm>
            <a:off x="1929210" y="5883276"/>
            <a:ext cx="531313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1384409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863023"/>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0069" y="281939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656159" y="685801"/>
            <a:ext cx="6742509"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3428999"/>
            <a:ext cx="6399611"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13234" y="4343400"/>
            <a:ext cx="751403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299492" y="5883276"/>
            <a:ext cx="857250" cy="365125"/>
          </a:xfrm>
          <a:prstGeom prst="rect">
            <a:avLst/>
          </a:prstGeom>
        </p:spPr>
        <p:txBody>
          <a:bodyPr/>
          <a:lstStyle/>
          <a:p>
            <a:endParaRPr lang="en-US"/>
          </a:p>
        </p:txBody>
      </p:sp>
      <p:sp>
        <p:nvSpPr>
          <p:cNvPr id="5" name="Footer Placeholder 4"/>
          <p:cNvSpPr>
            <a:spLocks noGrp="1"/>
          </p:cNvSpPr>
          <p:nvPr>
            <p:ph type="ftr" sz="quarter" idx="11"/>
          </p:nvPr>
        </p:nvSpPr>
        <p:spPr>
          <a:xfrm>
            <a:off x="1929210" y="5883276"/>
            <a:ext cx="531313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3094968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3308581"/>
            <a:ext cx="7514032"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4777381"/>
            <a:ext cx="7514033"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299492" y="5883276"/>
            <a:ext cx="857250" cy="365125"/>
          </a:xfrm>
          <a:prstGeom prst="rect">
            <a:avLst/>
          </a:prstGeom>
        </p:spPr>
        <p:txBody>
          <a:bodyPr/>
          <a:lstStyle/>
          <a:p>
            <a:endParaRPr lang="en-US"/>
          </a:p>
        </p:txBody>
      </p:sp>
      <p:sp>
        <p:nvSpPr>
          <p:cNvPr id="5" name="Footer Placeholder 4"/>
          <p:cNvSpPr>
            <a:spLocks noGrp="1"/>
          </p:cNvSpPr>
          <p:nvPr>
            <p:ph type="ftr" sz="quarter" idx="11"/>
          </p:nvPr>
        </p:nvSpPr>
        <p:spPr>
          <a:xfrm>
            <a:off x="1929210" y="5883276"/>
            <a:ext cx="531313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17691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863023"/>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0069" y="281939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656159" y="685801"/>
            <a:ext cx="6742509"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3886200"/>
            <a:ext cx="7514033"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13234" y="4775200"/>
            <a:ext cx="7514033"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299492" y="5883276"/>
            <a:ext cx="857250" cy="365125"/>
          </a:xfrm>
          <a:prstGeom prst="rect">
            <a:avLst/>
          </a:prstGeom>
        </p:spPr>
        <p:txBody>
          <a:bodyPr/>
          <a:lstStyle/>
          <a:p>
            <a:endParaRPr lang="en-US"/>
          </a:p>
        </p:txBody>
      </p:sp>
      <p:sp>
        <p:nvSpPr>
          <p:cNvPr id="5" name="Footer Placeholder 4"/>
          <p:cNvSpPr>
            <a:spLocks noGrp="1"/>
          </p:cNvSpPr>
          <p:nvPr>
            <p:ph type="ftr" sz="quarter" idx="11"/>
          </p:nvPr>
        </p:nvSpPr>
        <p:spPr>
          <a:xfrm>
            <a:off x="1929210" y="5883276"/>
            <a:ext cx="531313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3784438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685801"/>
            <a:ext cx="7514034"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3505200"/>
            <a:ext cx="7514035"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13234" y="4343400"/>
            <a:ext cx="7514035"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299492" y="5883276"/>
            <a:ext cx="857250" cy="365125"/>
          </a:xfrm>
          <a:prstGeom prst="rect">
            <a:avLst/>
          </a:prstGeom>
        </p:spPr>
        <p:txBody>
          <a:bodyPr/>
          <a:lstStyle/>
          <a:p>
            <a:endParaRPr lang="en-US"/>
          </a:p>
        </p:txBody>
      </p:sp>
      <p:sp>
        <p:nvSpPr>
          <p:cNvPr id="5" name="Footer Placeholder 4"/>
          <p:cNvSpPr>
            <a:spLocks noGrp="1"/>
          </p:cNvSpPr>
          <p:nvPr>
            <p:ph type="ftr" sz="quarter" idx="11"/>
          </p:nvPr>
        </p:nvSpPr>
        <p:spPr>
          <a:xfrm>
            <a:off x="1929210" y="5883276"/>
            <a:ext cx="531313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1165024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299492" y="5883276"/>
            <a:ext cx="857250" cy="365125"/>
          </a:xfrm>
          <a:prstGeom prst="rect">
            <a:avLst/>
          </a:prstGeom>
        </p:spPr>
        <p:txBody>
          <a:bodyPr/>
          <a:lstStyle/>
          <a:p>
            <a:endParaRPr lang="en-US"/>
          </a:p>
        </p:txBody>
      </p:sp>
      <p:sp>
        <p:nvSpPr>
          <p:cNvPr id="5" name="Footer Placeholder 4"/>
          <p:cNvSpPr>
            <a:spLocks noGrp="1"/>
          </p:cNvSpPr>
          <p:nvPr>
            <p:ph type="ftr" sz="quarter" idx="11"/>
          </p:nvPr>
        </p:nvSpPr>
        <p:spPr>
          <a:xfrm>
            <a:off x="1929210" y="5883276"/>
            <a:ext cx="531313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2818196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685800"/>
            <a:ext cx="1327777"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685800"/>
            <a:ext cx="6014807"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299492" y="5883276"/>
            <a:ext cx="857250" cy="365125"/>
          </a:xfrm>
          <a:prstGeom prst="rect">
            <a:avLst/>
          </a:prstGeom>
        </p:spPr>
        <p:txBody>
          <a:bodyPr/>
          <a:lstStyle/>
          <a:p>
            <a:endParaRPr lang="en-US"/>
          </a:p>
        </p:txBody>
      </p:sp>
      <p:sp>
        <p:nvSpPr>
          <p:cNvPr id="5" name="Footer Placeholder 4"/>
          <p:cNvSpPr>
            <a:spLocks noGrp="1"/>
          </p:cNvSpPr>
          <p:nvPr>
            <p:ph type="ftr" sz="quarter" idx="11"/>
          </p:nvPr>
        </p:nvSpPr>
        <p:spPr>
          <a:xfrm>
            <a:off x="1929210" y="5883276"/>
            <a:ext cx="531313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65009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900" y="197869"/>
            <a:ext cx="1421864" cy="457200"/>
          </a:xfrm>
          <a:solidFill>
            <a:schemeClr val="accent1"/>
          </a:solidFill>
        </p:spPr>
        <p:txBody>
          <a:bodyPr wrap="none" lIns="0" tIns="0" rIns="0" bIns="0" spcCol="91440">
            <a:spAutoFit/>
          </a:bodyPr>
          <a:lstStyle>
            <a:lvl1pPr algn="l">
              <a:spcBef>
                <a:spcPts val="0"/>
              </a:spcBef>
              <a:defRPr sz="4000" b="1" kern="0" baseline="0">
                <a:solidFill>
                  <a:schemeClr val="bg1"/>
                </a:solidFill>
              </a:defRPr>
            </a:lvl1pPr>
          </a:lstStyle>
          <a:p>
            <a:r>
              <a:rPr lang="en-US" dirty="0"/>
              <a:t>TITLE</a:t>
            </a:r>
          </a:p>
        </p:txBody>
      </p:sp>
      <p:sp>
        <p:nvSpPr>
          <p:cNvPr id="3" name="Content Placeholder 2"/>
          <p:cNvSpPr>
            <a:spLocks noGrp="1"/>
          </p:cNvSpPr>
          <p:nvPr>
            <p:ph idx="1"/>
          </p:nvPr>
        </p:nvSpPr>
        <p:spPr>
          <a:xfrm>
            <a:off x="306900" y="819509"/>
            <a:ext cx="8554467" cy="5451895"/>
          </a:xfrm>
        </p:spPr>
        <p:txBody>
          <a:bodyPr anchor="t" anchorCtr="0"/>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p:cNvSpPr>
            <a:spLocks noGrp="1"/>
          </p:cNvSpPr>
          <p:nvPr>
            <p:ph type="sldNum" sz="quarter" idx="12"/>
          </p:nvPr>
        </p:nvSpPr>
        <p:spPr>
          <a:xfrm>
            <a:off x="8447992" y="6517354"/>
            <a:ext cx="413375" cy="365125"/>
          </a:xfrm>
          <a:prstGeom prst="rect">
            <a:avLst/>
          </a:prstGeom>
        </p:spPr>
        <p:txBody>
          <a:bodyPr/>
          <a:lstStyle>
            <a:lvl1pPr>
              <a:defRPr sz="1050"/>
            </a:lvl1pPr>
          </a:lstStyle>
          <a:p>
            <a:fld id="{E74780D0-A42E-4B83-BF42-5B555249210C}" type="slidenum">
              <a:rPr lang="en-US" smtClean="0"/>
              <a:pPr/>
              <a:t>‹#›</a:t>
            </a:fld>
            <a:endParaRPr lang="en-US" dirty="0"/>
          </a:p>
        </p:txBody>
      </p:sp>
    </p:spTree>
    <p:extLst>
      <p:ext uri="{BB962C8B-B14F-4D97-AF65-F5344CB8AC3E}">
        <p14:creationId xmlns:p14="http://schemas.microsoft.com/office/powerpoint/2010/main" val="2060740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244" y="3206549"/>
            <a:ext cx="7360989" cy="615553"/>
          </a:xfrm>
          <a:noFill/>
        </p:spPr>
        <p:txBody>
          <a:bodyPr/>
          <a:lstStyle>
            <a:lvl1pPr>
              <a:defRPr/>
            </a:lvl1pPr>
          </a:lstStyle>
          <a:p>
            <a:r>
              <a:rPr lang="en-US" dirty="0" err="1"/>
              <a:t>Clicsk</a:t>
            </a:r>
            <a:r>
              <a:rPr lang="en-US" dirty="0"/>
              <a:t> to edit Master title style</a:t>
            </a:r>
          </a:p>
        </p:txBody>
      </p:sp>
      <p:sp>
        <p:nvSpPr>
          <p:cNvPr id="3" name="Slide Number Placeholder 2"/>
          <p:cNvSpPr>
            <a:spLocks noGrp="1"/>
          </p:cNvSpPr>
          <p:nvPr>
            <p:ph type="sldNum" sz="quarter" idx="10"/>
          </p:nvPr>
        </p:nvSpPr>
        <p:spPr/>
        <p:txBody>
          <a:bodyPr/>
          <a:lstStyle/>
          <a:p>
            <a:fld id="{E74780D0-A42E-4B83-BF42-5B555249210C}" type="slidenum">
              <a:rPr lang="en-US" smtClean="0"/>
              <a:pPr/>
              <a:t>‹#›</a:t>
            </a:fld>
            <a:endParaRPr lang="en-US" dirty="0"/>
          </a:p>
        </p:txBody>
      </p:sp>
      <p:grpSp>
        <p:nvGrpSpPr>
          <p:cNvPr id="4" name="Group 3"/>
          <p:cNvGrpSpPr/>
          <p:nvPr userDrawn="1"/>
        </p:nvGrpSpPr>
        <p:grpSpPr>
          <a:xfrm>
            <a:off x="6819453" y="6425277"/>
            <a:ext cx="1532063" cy="374695"/>
            <a:chOff x="6336373" y="6330391"/>
            <a:chExt cx="1532063" cy="374695"/>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48118" y="6330391"/>
              <a:ext cx="320318" cy="374695"/>
            </a:xfrm>
            <a:prstGeom prst="rect">
              <a:avLst/>
            </a:prstGeom>
          </p:spPr>
        </p:pic>
        <p:sp>
          <p:nvSpPr>
            <p:cNvPr id="7" name="TextBox 6"/>
            <p:cNvSpPr txBox="1"/>
            <p:nvPr userDrawn="1"/>
          </p:nvSpPr>
          <p:spPr>
            <a:xfrm>
              <a:off x="6336373" y="6419527"/>
              <a:ext cx="1531979" cy="276999"/>
            </a:xfrm>
            <a:prstGeom prst="rect">
              <a:avLst/>
            </a:prstGeom>
            <a:noFill/>
          </p:spPr>
          <p:txBody>
            <a:bodyPr wrap="square" rtlCol="0">
              <a:spAutoFit/>
            </a:bodyPr>
            <a:lstStyle/>
            <a:p>
              <a:r>
                <a:rPr lang="en-US" sz="1200" b="0" i="0" dirty="0">
                  <a:solidFill>
                    <a:schemeClr val="bg1"/>
                  </a:solidFill>
                </a:rPr>
                <a:t>Made</a:t>
              </a:r>
              <a:r>
                <a:rPr lang="en-US" sz="1200" i="0" dirty="0">
                  <a:solidFill>
                    <a:schemeClr val="bg1"/>
                  </a:solidFill>
                </a:rPr>
                <a:t> with      by</a:t>
              </a:r>
            </a:p>
          </p:txBody>
        </p:sp>
        <p:sp>
          <p:nvSpPr>
            <p:cNvPr id="8" name="Heart 7"/>
            <p:cNvSpPr>
              <a:spLocks noChangeAspect="1"/>
            </p:cNvSpPr>
            <p:nvPr userDrawn="1"/>
          </p:nvSpPr>
          <p:spPr>
            <a:xfrm>
              <a:off x="7162745" y="6481295"/>
              <a:ext cx="164592" cy="164592"/>
            </a:xfrm>
            <a:prstGeom prst="hear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70580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666999"/>
            <a:ext cx="6698060"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4777381"/>
            <a:ext cx="669806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299492" y="5883276"/>
            <a:ext cx="857250" cy="365125"/>
          </a:xfrm>
          <a:prstGeom prst="rect">
            <a:avLst/>
          </a:prstGeom>
        </p:spPr>
        <p:txBody>
          <a:bodyPr/>
          <a:lstStyle/>
          <a:p>
            <a:endParaRPr lang="en-US"/>
          </a:p>
        </p:txBody>
      </p:sp>
      <p:sp>
        <p:nvSpPr>
          <p:cNvPr id="5" name="Footer Placeholder 4"/>
          <p:cNvSpPr>
            <a:spLocks noGrp="1"/>
          </p:cNvSpPr>
          <p:nvPr>
            <p:ph type="ftr" sz="quarter" idx="11"/>
          </p:nvPr>
        </p:nvSpPr>
        <p:spPr>
          <a:xfrm>
            <a:off x="1929210" y="5883276"/>
            <a:ext cx="531313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1812344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685801"/>
            <a:ext cx="7514035"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667000"/>
            <a:ext cx="3671291"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667000"/>
            <a:ext cx="3671292"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299492" y="5883276"/>
            <a:ext cx="857250" cy="365125"/>
          </a:xfrm>
          <a:prstGeom prst="rect">
            <a:avLst/>
          </a:prstGeom>
        </p:spPr>
        <p:txBody>
          <a:bodyPr/>
          <a:lstStyle/>
          <a:p>
            <a:endParaRPr lang="en-US"/>
          </a:p>
        </p:txBody>
      </p:sp>
      <p:sp>
        <p:nvSpPr>
          <p:cNvPr id="6" name="Footer Placeholder 5"/>
          <p:cNvSpPr>
            <a:spLocks noGrp="1"/>
          </p:cNvSpPr>
          <p:nvPr>
            <p:ph type="ftr" sz="quarter" idx="11"/>
          </p:nvPr>
        </p:nvSpPr>
        <p:spPr>
          <a:xfrm>
            <a:off x="1929210" y="5883276"/>
            <a:ext cx="531313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2711133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2658533"/>
            <a:ext cx="34553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13233" y="3335337"/>
            <a:ext cx="3671292"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667000"/>
            <a:ext cx="3466903"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955975" y="3335337"/>
            <a:ext cx="3671292"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299492" y="5883276"/>
            <a:ext cx="857250" cy="365125"/>
          </a:xfrm>
          <a:prstGeom prst="rect">
            <a:avLst/>
          </a:prstGeom>
        </p:spPr>
        <p:txBody>
          <a:bodyPr/>
          <a:lstStyle/>
          <a:p>
            <a:endParaRPr lang="en-US"/>
          </a:p>
        </p:txBody>
      </p:sp>
      <p:sp>
        <p:nvSpPr>
          <p:cNvPr id="8" name="Footer Placeholder 7"/>
          <p:cNvSpPr>
            <a:spLocks noGrp="1"/>
          </p:cNvSpPr>
          <p:nvPr>
            <p:ph type="ftr" sz="quarter" idx="11"/>
          </p:nvPr>
        </p:nvSpPr>
        <p:spPr>
          <a:xfrm>
            <a:off x="1929210" y="5883276"/>
            <a:ext cx="5313133"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2199315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299492" y="5883276"/>
            <a:ext cx="857250" cy="365125"/>
          </a:xfrm>
          <a:prstGeom prst="rect">
            <a:avLst/>
          </a:prstGeom>
        </p:spPr>
        <p:txBody>
          <a:bodyPr/>
          <a:lstStyle/>
          <a:p>
            <a:endParaRPr lang="en-US"/>
          </a:p>
        </p:txBody>
      </p:sp>
      <p:sp>
        <p:nvSpPr>
          <p:cNvPr id="4" name="Footer Placeholder 3"/>
          <p:cNvSpPr>
            <a:spLocks noGrp="1"/>
          </p:cNvSpPr>
          <p:nvPr>
            <p:ph type="ftr" sz="quarter" idx="11"/>
          </p:nvPr>
        </p:nvSpPr>
        <p:spPr>
          <a:xfrm>
            <a:off x="1929210" y="5883276"/>
            <a:ext cx="5313133"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2549773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99492" y="5883276"/>
            <a:ext cx="857250" cy="365125"/>
          </a:xfrm>
          <a:prstGeom prst="rect">
            <a:avLst/>
          </a:prstGeom>
        </p:spPr>
        <p:txBody>
          <a:bodyPr/>
          <a:lstStyle/>
          <a:p>
            <a:endParaRPr lang="en-US"/>
          </a:p>
        </p:txBody>
      </p:sp>
      <p:sp>
        <p:nvSpPr>
          <p:cNvPr id="3" name="Footer Placeholder 2"/>
          <p:cNvSpPr>
            <a:spLocks noGrp="1"/>
          </p:cNvSpPr>
          <p:nvPr>
            <p:ph type="ftr" sz="quarter" idx="11"/>
          </p:nvPr>
        </p:nvSpPr>
        <p:spPr>
          <a:xfrm>
            <a:off x="1929210" y="5883276"/>
            <a:ext cx="5313133"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763910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600200"/>
            <a:ext cx="266184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6525" y="685800"/>
            <a:ext cx="4680743"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971800"/>
            <a:ext cx="266184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7299492" y="5883276"/>
            <a:ext cx="857250" cy="365125"/>
          </a:xfrm>
          <a:prstGeom prst="rect">
            <a:avLst/>
          </a:prstGeom>
        </p:spPr>
        <p:txBody>
          <a:bodyPr/>
          <a:lstStyle/>
          <a:p>
            <a:endParaRPr lang="en-US"/>
          </a:p>
        </p:txBody>
      </p:sp>
      <p:sp>
        <p:nvSpPr>
          <p:cNvPr id="6" name="Footer Placeholder 5"/>
          <p:cNvSpPr>
            <a:spLocks noGrp="1"/>
          </p:cNvSpPr>
          <p:nvPr>
            <p:ph type="ftr" sz="quarter" idx="11"/>
          </p:nvPr>
        </p:nvSpPr>
        <p:spPr>
          <a:xfrm>
            <a:off x="1929210" y="5883276"/>
            <a:ext cx="531313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213893" y="6298912"/>
            <a:ext cx="413375" cy="365125"/>
          </a:xfrm>
          <a:prstGeom prst="rect">
            <a:avLst/>
          </a:prstGeom>
        </p:spPr>
        <p:txBody>
          <a:bodyPr/>
          <a:lstStyle/>
          <a:p>
            <a:fld id="{54BED77B-9C96-40C9-A87A-092610B83A26}" type="slidenum">
              <a:rPr lang="en-US" smtClean="0"/>
              <a:t>‹#›</a:t>
            </a:fld>
            <a:endParaRPr lang="en-US"/>
          </a:p>
        </p:txBody>
      </p:sp>
    </p:spTree>
    <p:extLst>
      <p:ext uri="{BB962C8B-B14F-4D97-AF65-F5344CB8AC3E}">
        <p14:creationId xmlns:p14="http://schemas.microsoft.com/office/powerpoint/2010/main" val="517726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900" y="275107"/>
            <a:ext cx="1421864" cy="457200"/>
          </a:xfrm>
          <a:prstGeom prst="rect">
            <a:avLst/>
          </a:prstGeom>
          <a:solidFill>
            <a:schemeClr val="accent1"/>
          </a:solidFill>
          <a:effectLst/>
        </p:spPr>
        <p:txBody>
          <a:bodyPr vert="horz" wrap="none" lIns="0" tIns="0" rIns="0" bIns="0" rtlCol="0" anchor="ctr">
            <a:spAutoFit/>
          </a:bodyPr>
          <a:lstStyle/>
          <a:p>
            <a:r>
              <a:rPr lang="en-US" dirty="0"/>
              <a:t>TITLE</a:t>
            </a:r>
          </a:p>
        </p:txBody>
      </p:sp>
      <p:sp>
        <p:nvSpPr>
          <p:cNvPr id="3" name="Text Placeholder 2"/>
          <p:cNvSpPr>
            <a:spLocks noGrp="1"/>
          </p:cNvSpPr>
          <p:nvPr>
            <p:ph type="body" idx="1"/>
          </p:nvPr>
        </p:nvSpPr>
        <p:spPr>
          <a:xfrm>
            <a:off x="306900" y="891702"/>
            <a:ext cx="8554467" cy="5379424"/>
          </a:xfrm>
          <a:prstGeom prst="rect">
            <a:avLst/>
          </a:prstGeom>
        </p:spPr>
        <p:txBody>
          <a:bodyPr vert="horz" lIns="91440" tIns="45720" rIns="91440" bIns="45720" rtlCol="0" anchor="t" anchorCtr="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6819453" y="6425277"/>
            <a:ext cx="1956211" cy="374695"/>
            <a:chOff x="6336373" y="6330391"/>
            <a:chExt cx="1956211" cy="374695"/>
          </a:xfrm>
        </p:grpSpPr>
        <p:sp>
          <p:nvSpPr>
            <p:cNvPr id="21" name="Oval 20"/>
            <p:cNvSpPr/>
            <p:nvPr userDrawn="1"/>
          </p:nvSpPr>
          <p:spPr>
            <a:xfrm>
              <a:off x="7985235" y="6393649"/>
              <a:ext cx="307349" cy="307349"/>
            </a:xfrm>
            <a:prstGeom prst="ellipse">
              <a:avLst/>
            </a:prstGeom>
            <a:solidFill>
              <a:schemeClr val="bg1"/>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548118" y="6330391"/>
              <a:ext cx="320318" cy="374695"/>
            </a:xfrm>
            <a:prstGeom prst="rect">
              <a:avLst/>
            </a:prstGeom>
          </p:spPr>
        </p:pic>
        <p:sp>
          <p:nvSpPr>
            <p:cNvPr id="24" name="TextBox 23"/>
            <p:cNvSpPr txBox="1"/>
            <p:nvPr userDrawn="1"/>
          </p:nvSpPr>
          <p:spPr>
            <a:xfrm>
              <a:off x="6336373" y="6419527"/>
              <a:ext cx="1531979" cy="276999"/>
            </a:xfrm>
            <a:prstGeom prst="rect">
              <a:avLst/>
            </a:prstGeom>
            <a:noFill/>
          </p:spPr>
          <p:txBody>
            <a:bodyPr wrap="square" rtlCol="0">
              <a:spAutoFit/>
            </a:bodyPr>
            <a:lstStyle/>
            <a:p>
              <a:r>
                <a:rPr lang="en-US" sz="1200" b="0" i="0" dirty="0"/>
                <a:t>Made</a:t>
              </a:r>
              <a:r>
                <a:rPr lang="en-US" sz="1200" i="0" dirty="0"/>
                <a:t> with      by</a:t>
              </a:r>
            </a:p>
          </p:txBody>
        </p:sp>
        <p:sp>
          <p:nvSpPr>
            <p:cNvPr id="25" name="Heart 24"/>
            <p:cNvSpPr>
              <a:spLocks noChangeAspect="1"/>
            </p:cNvSpPr>
            <p:nvPr userDrawn="1"/>
          </p:nvSpPr>
          <p:spPr>
            <a:xfrm>
              <a:off x="7162745" y="6481295"/>
              <a:ext cx="164592" cy="164592"/>
            </a:xfrm>
            <a:prstGeom prst="hear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Slide Number Placeholder 5"/>
          <p:cNvSpPr>
            <a:spLocks noGrp="1"/>
          </p:cNvSpPr>
          <p:nvPr>
            <p:ph type="sldNum" sz="quarter" idx="12"/>
          </p:nvPr>
        </p:nvSpPr>
        <p:spPr>
          <a:xfrm>
            <a:off x="8447992" y="6497163"/>
            <a:ext cx="413375" cy="365125"/>
          </a:xfrm>
          <a:prstGeom prst="rect">
            <a:avLst/>
          </a:prstGeom>
        </p:spPr>
        <p:txBody>
          <a:bodyPr/>
          <a:lstStyle>
            <a:lvl1pPr>
              <a:defRPr sz="1200"/>
            </a:lvl1pPr>
          </a:lstStyle>
          <a:p>
            <a:fld id="{E74780D0-A42E-4B83-BF42-5B555249210C}" type="slidenum">
              <a:rPr lang="en-US" smtClean="0"/>
              <a:pPr/>
              <a:t>‹#›</a:t>
            </a:fld>
            <a:endParaRPr lang="en-US" dirty="0"/>
          </a:p>
        </p:txBody>
      </p:sp>
    </p:spTree>
    <p:extLst>
      <p:ext uri="{BB962C8B-B14F-4D97-AF65-F5344CB8AC3E}">
        <p14:creationId xmlns:p14="http://schemas.microsoft.com/office/powerpoint/2010/main" val="3871601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8"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hf hdr="0" ftr="0" dt="0"/>
  <p:txStyles>
    <p:titleStyle>
      <a:lvl1pPr algn="l" defTabSz="457200" rtl="0" eaLnBrk="1" latinLnBrk="0" hangingPunct="1">
        <a:spcBef>
          <a:spcPct val="0"/>
        </a:spcBef>
        <a:buNone/>
        <a:defRPr sz="4000" b="1" kern="1200" cap="none">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w3.org/Protocols/rfc2616/rfc2616-sec10.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goo.gl/LwyPU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httpd.apache.org/docs/2.3/mod/directive-dic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httpd.apache.org/docs/2.4/rewrite/flags.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433" y="2151893"/>
            <a:ext cx="4255139" cy="1231106"/>
          </a:xfrm>
        </p:spPr>
        <p:txBody>
          <a:bodyPr lIns="0" rIns="0"/>
          <a:lstStyle/>
          <a:p>
            <a:r>
              <a:rPr lang="en-US" sz="8000" dirty="0"/>
              <a:t>APACHE</a:t>
            </a:r>
            <a:endParaRPr lang="en-US" sz="9600" dirty="0"/>
          </a:p>
        </p:txBody>
      </p:sp>
      <p:sp>
        <p:nvSpPr>
          <p:cNvPr id="3" name="Text Placeholder 2"/>
          <p:cNvSpPr>
            <a:spLocks noGrp="1"/>
          </p:cNvSpPr>
          <p:nvPr>
            <p:ph type="body" idx="1"/>
          </p:nvPr>
        </p:nvSpPr>
        <p:spPr>
          <a:xfrm>
            <a:off x="2231811" y="3346265"/>
            <a:ext cx="4680384" cy="343258"/>
          </a:xfrm>
        </p:spPr>
        <p:txBody>
          <a:bodyPr>
            <a:noAutofit/>
          </a:bodyPr>
          <a:lstStyle/>
          <a:p>
            <a:pPr algn="r"/>
            <a:r>
              <a:rPr lang="en-US" sz="1800" spc="2060" dirty="0"/>
              <a:t>HTTP Server</a:t>
            </a:r>
          </a:p>
        </p:txBody>
      </p:sp>
    </p:spTree>
    <p:extLst>
      <p:ext uri="{BB962C8B-B14F-4D97-AF65-F5344CB8AC3E}">
        <p14:creationId xmlns:p14="http://schemas.microsoft.com/office/powerpoint/2010/main" val="4208799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6285631" cy="615553"/>
          </a:xfrm>
        </p:spPr>
        <p:txBody>
          <a:bodyPr/>
          <a:lstStyle/>
          <a:p>
            <a:r>
              <a:rPr lang="en-US" spc="-1" dirty="0">
                <a:solidFill>
                  <a:srgbClr val="FFFFFF"/>
                </a:solidFill>
                <a:latin typeface="Ubuntu Light"/>
              </a:rPr>
              <a:t>ANATOMY OF POST REQUEST</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10</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3316614"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Anatomy of request and response</a:t>
            </a:r>
          </a:p>
        </p:txBody>
      </p:sp>
      <p:sp>
        <p:nvSpPr>
          <p:cNvPr id="6" name="Content Placeholder 5"/>
          <p:cNvSpPr>
            <a:spLocks noGrp="1"/>
          </p:cNvSpPr>
          <p:nvPr>
            <p:ph idx="1"/>
          </p:nvPr>
        </p:nvSpPr>
        <p:spPr/>
        <p:txBody>
          <a:bodyPr/>
          <a:lstStyle/>
          <a:p>
            <a:endParaRPr lang="en-US" dirty="0"/>
          </a:p>
        </p:txBody>
      </p:sp>
      <p:pic>
        <p:nvPicPr>
          <p:cNvPr id="9"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884" y="1683318"/>
            <a:ext cx="6429375" cy="3724275"/>
          </a:xfrm>
          <a:prstGeom prst="roundRect">
            <a:avLst>
              <a:gd name="adj" fmla="val 4510"/>
            </a:avLst>
          </a:prstGeom>
          <a:solidFill>
            <a:srgbClr val="FFFFFF">
              <a:shade val="85000"/>
            </a:srgbClr>
          </a:solidFill>
          <a:ln>
            <a:noFill/>
          </a:ln>
          <a:effectLst/>
        </p:spPr>
      </p:pic>
    </p:spTree>
    <p:extLst>
      <p:ext uri="{BB962C8B-B14F-4D97-AF65-F5344CB8AC3E}">
        <p14:creationId xmlns:p14="http://schemas.microsoft.com/office/powerpoint/2010/main" val="1092370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5314725" cy="615553"/>
          </a:xfrm>
        </p:spPr>
        <p:txBody>
          <a:bodyPr/>
          <a:lstStyle/>
          <a:p>
            <a:r>
              <a:rPr lang="en-US" spc="-1" dirty="0">
                <a:solidFill>
                  <a:srgbClr val="FFFFFF"/>
                </a:solidFill>
                <a:latin typeface="Ubuntu Light"/>
              </a:rPr>
              <a:t>ANATOMY OF RESPONSE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11</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3316614"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Anatomy of request and response</a:t>
            </a:r>
          </a:p>
        </p:txBody>
      </p:sp>
      <p:sp>
        <p:nvSpPr>
          <p:cNvPr id="6" name="Content Placeholder 5"/>
          <p:cNvSpPr>
            <a:spLocks noGrp="1"/>
          </p:cNvSpPr>
          <p:nvPr>
            <p:ph idx="1"/>
          </p:nvPr>
        </p:nvSpPr>
        <p:spPr/>
        <p:txBody>
          <a:bodyPr/>
          <a:lstStyle/>
          <a:p>
            <a:endParaRPr lang="en-US"/>
          </a:p>
        </p:txBody>
      </p:sp>
      <p:pic>
        <p:nvPicPr>
          <p:cNvPr id="10"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968" y="1203384"/>
            <a:ext cx="5278940" cy="4525963"/>
          </a:xfrm>
          <a:prstGeom prst="roundRect">
            <a:avLst>
              <a:gd name="adj" fmla="val 1351"/>
            </a:avLst>
          </a:prstGeom>
          <a:solidFill>
            <a:srgbClr val="FFFFFF">
              <a:shade val="85000"/>
            </a:srgbClr>
          </a:solidFill>
          <a:ln>
            <a:noFill/>
          </a:ln>
          <a:effectLst/>
        </p:spPr>
      </p:pic>
    </p:spTree>
    <p:extLst>
      <p:ext uri="{BB962C8B-B14F-4D97-AF65-F5344CB8AC3E}">
        <p14:creationId xmlns:p14="http://schemas.microsoft.com/office/powerpoint/2010/main" val="3231361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4401269" cy="615553"/>
          </a:xfrm>
        </p:spPr>
        <p:txBody>
          <a:bodyPr/>
          <a:lstStyle/>
          <a:p>
            <a:r>
              <a:rPr lang="en-US" spc="-1" dirty="0">
                <a:solidFill>
                  <a:srgbClr val="FFFFFF"/>
                </a:solidFill>
                <a:latin typeface="Ubuntu Light"/>
              </a:rPr>
              <a:t>HTTP STATUS CODES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12</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309654"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Status Codes</a:t>
            </a:r>
            <a:endParaRPr lang="en-US" sz="1600" dirty="0"/>
          </a:p>
        </p:txBody>
      </p:sp>
      <p:sp>
        <p:nvSpPr>
          <p:cNvPr id="6" name="Content Placeholder 5"/>
          <p:cNvSpPr>
            <a:spLocks noGrp="1"/>
          </p:cNvSpPr>
          <p:nvPr>
            <p:ph idx="1"/>
          </p:nvPr>
        </p:nvSpPr>
        <p:spPr/>
        <p:txBody>
          <a:bodyPr/>
          <a:lstStyle/>
          <a:p>
            <a:r>
              <a:rPr lang="en-US" spc="-1" dirty="0">
                <a:solidFill>
                  <a:srgbClr val="000000"/>
                </a:solidFill>
                <a:uFill>
                  <a:solidFill>
                    <a:srgbClr val="FFFFFF"/>
                  </a:solidFill>
                </a:uFill>
                <a:latin typeface="Ubuntu Light"/>
              </a:rPr>
              <a:t>1xx Informational</a:t>
            </a:r>
          </a:p>
          <a:p>
            <a:r>
              <a:rPr lang="en-US" spc="-1" dirty="0">
                <a:solidFill>
                  <a:srgbClr val="000000"/>
                </a:solidFill>
                <a:uFill>
                  <a:solidFill>
                    <a:srgbClr val="FFFFFF"/>
                  </a:solidFill>
                </a:uFill>
                <a:latin typeface="Ubuntu Light"/>
              </a:rPr>
              <a:t>2xx Success</a:t>
            </a:r>
          </a:p>
          <a:p>
            <a:r>
              <a:rPr lang="en-US" spc="-1" dirty="0">
                <a:solidFill>
                  <a:srgbClr val="000000"/>
                </a:solidFill>
                <a:uFill>
                  <a:solidFill>
                    <a:srgbClr val="FFFFFF"/>
                  </a:solidFill>
                </a:uFill>
                <a:latin typeface="Ubuntu Light"/>
              </a:rPr>
              <a:t>3xx Redirection</a:t>
            </a:r>
          </a:p>
          <a:p>
            <a:r>
              <a:rPr lang="en-US" spc="-1" dirty="0">
                <a:solidFill>
                  <a:srgbClr val="000000"/>
                </a:solidFill>
                <a:uFill>
                  <a:solidFill>
                    <a:srgbClr val="FFFFFF"/>
                  </a:solidFill>
                </a:uFill>
                <a:latin typeface="Ubuntu Light"/>
              </a:rPr>
              <a:t>4xx Client Error</a:t>
            </a:r>
          </a:p>
          <a:p>
            <a:r>
              <a:rPr lang="en-US" spc="-1" dirty="0">
                <a:solidFill>
                  <a:srgbClr val="000000"/>
                </a:solidFill>
                <a:uFill>
                  <a:solidFill>
                    <a:srgbClr val="FFFFFF"/>
                  </a:solidFill>
                </a:uFill>
                <a:latin typeface="Ubuntu Light"/>
              </a:rPr>
              <a:t>5xx Server Error</a:t>
            </a:r>
          </a:p>
          <a:p>
            <a:endParaRPr lang="en-US" dirty="0"/>
          </a:p>
        </p:txBody>
      </p:sp>
    </p:spTree>
    <p:extLst>
      <p:ext uri="{BB962C8B-B14F-4D97-AF65-F5344CB8AC3E}">
        <p14:creationId xmlns:p14="http://schemas.microsoft.com/office/powerpoint/2010/main" val="265688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6788590" cy="615553"/>
          </a:xfrm>
        </p:spPr>
        <p:txBody>
          <a:bodyPr/>
          <a:lstStyle/>
          <a:p>
            <a:r>
              <a:rPr lang="en-US" spc="-1" dirty="0">
                <a:solidFill>
                  <a:srgbClr val="FFFFFF"/>
                </a:solidFill>
                <a:latin typeface="Ubuntu Light"/>
              </a:rPr>
              <a:t>HTTP STATUS CODES EXAMPLES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13</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309654"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Status Codes</a:t>
            </a:r>
          </a:p>
        </p:txBody>
      </p:sp>
      <p:sp>
        <p:nvSpPr>
          <p:cNvPr id="6" name="Content Placeholder 5"/>
          <p:cNvSpPr>
            <a:spLocks noGrp="1"/>
          </p:cNvSpPr>
          <p:nvPr>
            <p:ph idx="1"/>
          </p:nvPr>
        </p:nvSpPr>
        <p:spPr/>
        <p:txBody>
          <a:bodyPr/>
          <a:lstStyle/>
          <a:p>
            <a:r>
              <a:rPr lang="en-US" spc="-1" dirty="0">
                <a:solidFill>
                  <a:srgbClr val="000000"/>
                </a:solidFill>
                <a:uFill>
                  <a:solidFill>
                    <a:srgbClr val="FFFFFF"/>
                  </a:solidFill>
                </a:uFill>
                <a:latin typeface="Ubuntu Light"/>
              </a:rPr>
              <a:t>200 OK</a:t>
            </a:r>
          </a:p>
          <a:p>
            <a:r>
              <a:rPr lang="en-US" spc="-1" dirty="0">
                <a:solidFill>
                  <a:srgbClr val="000000"/>
                </a:solidFill>
                <a:uFill>
                  <a:solidFill>
                    <a:srgbClr val="FFFFFF"/>
                  </a:solidFill>
                </a:uFill>
                <a:latin typeface="Ubuntu Light"/>
              </a:rPr>
              <a:t>401 Unauthorized</a:t>
            </a:r>
          </a:p>
          <a:p>
            <a:r>
              <a:rPr lang="en-US" spc="-1" dirty="0">
                <a:solidFill>
                  <a:srgbClr val="000000"/>
                </a:solidFill>
                <a:uFill>
                  <a:solidFill>
                    <a:srgbClr val="FFFFFF"/>
                  </a:solidFill>
                </a:uFill>
                <a:latin typeface="Ubuntu Light"/>
              </a:rPr>
              <a:t>403 Forbidden</a:t>
            </a:r>
          </a:p>
          <a:p>
            <a:r>
              <a:rPr lang="en-US" spc="-1" dirty="0">
                <a:solidFill>
                  <a:srgbClr val="000000"/>
                </a:solidFill>
                <a:uFill>
                  <a:solidFill>
                    <a:srgbClr val="FFFFFF"/>
                  </a:solidFill>
                </a:uFill>
                <a:latin typeface="Ubuntu Light"/>
              </a:rPr>
              <a:t>404 Not Found</a:t>
            </a:r>
          </a:p>
          <a:p>
            <a:r>
              <a:rPr lang="en-US" spc="-1" dirty="0">
                <a:solidFill>
                  <a:srgbClr val="000000"/>
                </a:solidFill>
                <a:uFill>
                  <a:solidFill>
                    <a:srgbClr val="FFFFFF"/>
                  </a:solidFill>
                </a:uFill>
                <a:latin typeface="Ubuntu Light"/>
              </a:rPr>
              <a:t> 500 Internal Server Error</a:t>
            </a:r>
          </a:p>
          <a:p>
            <a:endParaRPr lang="en-US" dirty="0"/>
          </a:p>
          <a:p>
            <a:endParaRPr lang="en-US" dirty="0"/>
          </a:p>
          <a:p>
            <a:pPr marL="0" indent="0">
              <a:buNone/>
            </a:pPr>
            <a:endParaRPr lang="en-US" dirty="0"/>
          </a:p>
          <a:p>
            <a:pPr marL="0" indent="0">
              <a:buNone/>
            </a:pPr>
            <a:r>
              <a:rPr lang="en-US" sz="1600" dirty="0"/>
              <a:t>See full list at:</a:t>
            </a:r>
          </a:p>
          <a:p>
            <a:pPr marL="0" indent="0">
              <a:buNone/>
            </a:pPr>
            <a:r>
              <a:rPr lang="en-US" sz="1600" dirty="0">
                <a:hlinkClick r:id="rId3"/>
              </a:rPr>
              <a:t>http://www.w3.org/Protocols/rfc2616/rfc2616-sec10.html</a:t>
            </a:r>
            <a:r>
              <a:rPr lang="en-US" sz="1600" dirty="0"/>
              <a:t>  </a:t>
            </a:r>
          </a:p>
          <a:p>
            <a:endParaRPr lang="en-US" dirty="0"/>
          </a:p>
        </p:txBody>
      </p:sp>
    </p:spTree>
    <p:extLst>
      <p:ext uri="{BB962C8B-B14F-4D97-AF65-F5344CB8AC3E}">
        <p14:creationId xmlns:p14="http://schemas.microsoft.com/office/powerpoint/2010/main" val="3807151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5362558" cy="615553"/>
          </a:xfrm>
        </p:spPr>
        <p:txBody>
          <a:bodyPr/>
          <a:lstStyle/>
          <a:p>
            <a:r>
              <a:rPr lang="en-US" spc="-1" dirty="0">
                <a:solidFill>
                  <a:srgbClr val="FFFFFF"/>
                </a:solidFill>
                <a:latin typeface="Ubuntu Light"/>
              </a:rPr>
              <a:t>WHAT IS A WEB SERVER?</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14</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242328"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Web Servers</a:t>
            </a:r>
            <a:endParaRPr lang="en-US" sz="1600" dirty="0"/>
          </a:p>
        </p:txBody>
      </p:sp>
      <p:sp>
        <p:nvSpPr>
          <p:cNvPr id="6" name="Content Placeholder 5"/>
          <p:cNvSpPr>
            <a:spLocks noGrp="1"/>
          </p:cNvSpPr>
          <p:nvPr>
            <p:ph idx="1"/>
          </p:nvPr>
        </p:nvSpPr>
        <p:spPr/>
        <p:txBody>
          <a:bodyPr>
            <a:normAutofit/>
          </a:bodyPr>
          <a:lstStyle/>
          <a:p>
            <a:r>
              <a:rPr lang="en-US" spc="-1" dirty="0">
                <a:solidFill>
                  <a:srgbClr val="000000"/>
                </a:solidFill>
                <a:uFill>
                  <a:solidFill>
                    <a:srgbClr val="FFFFFF"/>
                  </a:solidFill>
                </a:uFill>
                <a:latin typeface="Ubuntu Light"/>
              </a:rPr>
              <a:t>This is a computer that's sole purpose is to distribute information that is hosted within its hard drives. </a:t>
            </a:r>
          </a:p>
          <a:p>
            <a:r>
              <a:rPr lang="en-US" spc="-1" dirty="0">
                <a:solidFill>
                  <a:srgbClr val="000000"/>
                </a:solidFill>
                <a:uFill>
                  <a:solidFill>
                    <a:srgbClr val="FFFFFF"/>
                  </a:solidFill>
                </a:uFill>
                <a:latin typeface="Ubuntu Light"/>
              </a:rPr>
              <a:t> Depending on the information, it is accessed and distributed differently.</a:t>
            </a:r>
          </a:p>
          <a:p>
            <a:r>
              <a:rPr lang="en-US" spc="-1" dirty="0">
                <a:solidFill>
                  <a:srgbClr val="000000"/>
                </a:solidFill>
                <a:uFill>
                  <a:solidFill>
                    <a:srgbClr val="FFFFFF"/>
                  </a:solidFill>
                </a:uFill>
                <a:latin typeface="Ubuntu Light"/>
              </a:rPr>
              <a:t> A detailed example would be standard Web Pages that are accessed via the Internet protocol HTTP on port 80 and distributed back  in the same fashion which are stored on a web server. </a:t>
            </a:r>
          </a:p>
        </p:txBody>
      </p:sp>
    </p:spTree>
    <p:extLst>
      <p:ext uri="{BB962C8B-B14F-4D97-AF65-F5344CB8AC3E}">
        <p14:creationId xmlns:p14="http://schemas.microsoft.com/office/powerpoint/2010/main" val="660652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5362558" cy="615553"/>
          </a:xfrm>
        </p:spPr>
        <p:txBody>
          <a:bodyPr/>
          <a:lstStyle/>
          <a:p>
            <a:r>
              <a:rPr lang="en-US" spc="-1" dirty="0">
                <a:solidFill>
                  <a:srgbClr val="FFFFFF"/>
                </a:solidFill>
                <a:latin typeface="Ubuntu Light"/>
              </a:rPr>
              <a:t>WHAT IS A WEB SERVER?</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15</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242328"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Web Servers</a:t>
            </a:r>
            <a:endParaRPr lang="en-US" sz="1600" dirty="0"/>
          </a:p>
        </p:txBody>
      </p:sp>
      <p:sp>
        <p:nvSpPr>
          <p:cNvPr id="6" name="Content Placeholder 5"/>
          <p:cNvSpPr>
            <a:spLocks noGrp="1"/>
          </p:cNvSpPr>
          <p:nvPr>
            <p:ph idx="1"/>
          </p:nvPr>
        </p:nvSpPr>
        <p:spPr/>
        <p:txBody>
          <a:bodyPr>
            <a:normAutofit/>
          </a:bodyPr>
          <a:lstStyle/>
          <a:p>
            <a:r>
              <a:rPr lang="en-US" dirty="0"/>
              <a:t> </a:t>
            </a:r>
            <a:r>
              <a:rPr lang="en-US" spc="-1" dirty="0">
                <a:solidFill>
                  <a:srgbClr val="000000"/>
                </a:solidFill>
                <a:uFill>
                  <a:solidFill>
                    <a:srgbClr val="FFFFFF"/>
                  </a:solidFill>
                </a:uFill>
                <a:latin typeface="Ubuntu Light"/>
              </a:rPr>
              <a:t>Any computer can be turned into a Web server by installing server software and connecting the machine to the Internet.</a:t>
            </a:r>
          </a:p>
          <a:p>
            <a:r>
              <a:rPr lang="en-US" spc="-1" dirty="0">
                <a:solidFill>
                  <a:srgbClr val="000000"/>
                </a:solidFill>
                <a:uFill>
                  <a:solidFill>
                    <a:srgbClr val="FFFFFF"/>
                  </a:solidFill>
                </a:uFill>
                <a:latin typeface="Ubuntu Light"/>
              </a:rPr>
              <a:t> There are many Web server software applications.</a:t>
            </a:r>
          </a:p>
        </p:txBody>
      </p:sp>
      <p:pic>
        <p:nvPicPr>
          <p:cNvPr id="7" name="صورة 6" descr="Web%20server%20market%20share%20pie%20graph-resized-600.png"/>
          <p:cNvPicPr>
            <a:picLocks noChangeAspect="1"/>
          </p:cNvPicPr>
          <p:nvPr/>
        </p:nvPicPr>
        <p:blipFill>
          <a:blip r:embed="rId3"/>
          <a:stretch>
            <a:fillRect/>
          </a:stretch>
        </p:blipFill>
        <p:spPr>
          <a:xfrm>
            <a:off x="1742536" y="2471800"/>
            <a:ext cx="5499861" cy="2844756"/>
          </a:xfrm>
          <a:prstGeom prst="roundRect">
            <a:avLst>
              <a:gd name="adj" fmla="val 444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6793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028008" cy="615553"/>
          </a:xfrm>
        </p:spPr>
        <p:txBody>
          <a:bodyPr/>
          <a:lstStyle/>
          <a:p>
            <a:r>
              <a:rPr lang="en-US" spc="-1" dirty="0">
                <a:solidFill>
                  <a:srgbClr val="FFFFFF"/>
                </a:solidFill>
                <a:latin typeface="Ubuntu Light"/>
              </a:rPr>
              <a:t>APACHE VS IIS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16</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242328"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Web Servers</a:t>
            </a:r>
            <a:endParaRPr lang="en-US" sz="1600" dirty="0"/>
          </a:p>
        </p:txBody>
      </p:sp>
      <p:sp>
        <p:nvSpPr>
          <p:cNvPr id="6" name="Content Placeholder 5"/>
          <p:cNvSpPr>
            <a:spLocks noGrp="1"/>
          </p:cNvSpPr>
          <p:nvPr>
            <p:ph idx="1"/>
          </p:nvPr>
        </p:nvSpPr>
        <p:spPr/>
        <p:txBody>
          <a:bodyPr>
            <a:normAutofit/>
          </a:bodyPr>
          <a:lstStyle/>
          <a:p>
            <a:r>
              <a:rPr lang="en-US" spc="-1" dirty="0">
                <a:solidFill>
                  <a:srgbClr val="000000"/>
                </a:solidFill>
                <a:uFill>
                  <a:solidFill>
                    <a:srgbClr val="FFFFFF"/>
                  </a:solidFill>
                </a:uFill>
                <a:latin typeface="Ubuntu Light"/>
              </a:rPr>
              <a:t>Apache is free while IIS is packaged with Windows.</a:t>
            </a:r>
          </a:p>
          <a:p>
            <a:r>
              <a:rPr lang="en-US" spc="-1" dirty="0">
                <a:solidFill>
                  <a:srgbClr val="000000"/>
                </a:solidFill>
                <a:uFill>
                  <a:solidFill>
                    <a:srgbClr val="FFFFFF"/>
                  </a:solidFill>
                </a:uFill>
                <a:latin typeface="Ubuntu Light"/>
              </a:rPr>
              <a:t>IIS only runs on Windows while Apache can run on almost any OS including UNIX, Apple’s OS X, and on most Linux Distributions.</a:t>
            </a:r>
          </a:p>
          <a:p>
            <a:r>
              <a:rPr lang="en-US" spc="-1" dirty="0">
                <a:solidFill>
                  <a:srgbClr val="000000"/>
                </a:solidFill>
                <a:uFill>
                  <a:solidFill>
                    <a:srgbClr val="FFFFFF"/>
                  </a:solidFill>
                </a:uFill>
                <a:latin typeface="Ubuntu Light"/>
              </a:rPr>
              <a:t>IIS has a dedicated staff to answer most problems while support for Apache comes from the community itself.</a:t>
            </a:r>
          </a:p>
          <a:p>
            <a:r>
              <a:rPr lang="en-US" spc="-1" dirty="0">
                <a:solidFill>
                  <a:srgbClr val="000000"/>
                </a:solidFill>
                <a:uFill>
                  <a:solidFill>
                    <a:srgbClr val="FFFFFF"/>
                  </a:solidFill>
                </a:uFill>
                <a:latin typeface="Ubuntu Light"/>
              </a:rPr>
              <a:t>IIS is optimized for Windows because they are from the same company.</a:t>
            </a:r>
          </a:p>
          <a:p>
            <a:r>
              <a:rPr lang="en-US" spc="-1" dirty="0">
                <a:solidFill>
                  <a:srgbClr val="000000"/>
                </a:solidFill>
                <a:uFill>
                  <a:solidFill>
                    <a:srgbClr val="FFFFFF"/>
                  </a:solidFill>
                </a:uFill>
                <a:latin typeface="Ubuntu Light"/>
              </a:rPr>
              <a:t>The Windows OS is prone to security risks.</a:t>
            </a:r>
          </a:p>
        </p:txBody>
      </p:sp>
    </p:spTree>
    <p:extLst>
      <p:ext uri="{BB962C8B-B14F-4D97-AF65-F5344CB8AC3E}">
        <p14:creationId xmlns:p14="http://schemas.microsoft.com/office/powerpoint/2010/main" val="719917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4856266" cy="615553"/>
          </a:xfrm>
        </p:spPr>
        <p:txBody>
          <a:bodyPr/>
          <a:lstStyle/>
          <a:p>
            <a:r>
              <a:rPr lang="en-US" spc="-1" dirty="0">
                <a:solidFill>
                  <a:srgbClr val="FFFFFF"/>
                </a:solidFill>
                <a:latin typeface="Ubuntu Light"/>
              </a:rPr>
              <a:t>CONFIGURATION FILES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17</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3302186"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Apache HTTP Server components</a:t>
            </a:r>
          </a:p>
        </p:txBody>
      </p:sp>
      <p:sp>
        <p:nvSpPr>
          <p:cNvPr id="6" name="Content Placeholder 5"/>
          <p:cNvSpPr>
            <a:spLocks noGrp="1"/>
          </p:cNvSpPr>
          <p:nvPr>
            <p:ph idx="1"/>
          </p:nvPr>
        </p:nvSpPr>
        <p:spPr/>
        <p:txBody>
          <a:bodyPr>
            <a:normAutofit/>
          </a:bodyPr>
          <a:lstStyle/>
          <a:p>
            <a:r>
              <a:rPr lang="en-US" spc="-1" dirty="0">
                <a:solidFill>
                  <a:srgbClr val="000000"/>
                </a:solidFill>
                <a:uFill>
                  <a:solidFill>
                    <a:srgbClr val="FFFFFF"/>
                  </a:solidFill>
                </a:uFill>
                <a:latin typeface="Ubuntu Light"/>
              </a:rPr>
              <a:t>The Apache HTTP Server is configured via simple text files.</a:t>
            </a:r>
          </a:p>
          <a:p>
            <a:r>
              <a:rPr lang="en-US" spc="-1" dirty="0">
                <a:solidFill>
                  <a:srgbClr val="000000"/>
                </a:solidFill>
                <a:uFill>
                  <a:solidFill>
                    <a:srgbClr val="FFFFFF"/>
                  </a:solidFill>
                </a:uFill>
                <a:latin typeface="Ubuntu Light"/>
              </a:rPr>
              <a:t>The default configuration file is usually called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httpd.conf</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a:t>
            </a:r>
          </a:p>
          <a:p>
            <a:r>
              <a:rPr lang="en-US" spc="-1" dirty="0">
                <a:solidFill>
                  <a:srgbClr val="000000"/>
                </a:solidFill>
                <a:uFill>
                  <a:solidFill>
                    <a:srgbClr val="FFFFFF"/>
                  </a:solidFill>
                </a:uFill>
                <a:latin typeface="Ubuntu Light"/>
              </a:rPr>
              <a:t>The configuration is frequently broken into multiple smaller files, for ease of management. These files are loaded via the Include directive. </a:t>
            </a:r>
          </a:p>
        </p:txBody>
      </p:sp>
    </p:spTree>
    <p:extLst>
      <p:ext uri="{BB962C8B-B14F-4D97-AF65-F5344CB8AC3E}">
        <p14:creationId xmlns:p14="http://schemas.microsoft.com/office/powerpoint/2010/main" val="3292722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2452916" cy="615553"/>
          </a:xfrm>
        </p:spPr>
        <p:txBody>
          <a:bodyPr/>
          <a:lstStyle/>
          <a:p>
            <a:r>
              <a:rPr lang="en-US" spc="-1" dirty="0">
                <a:solidFill>
                  <a:srgbClr val="FFFFFF"/>
                </a:solidFill>
                <a:latin typeface="Ubuntu Light"/>
              </a:rPr>
              <a:t>DIRECTIVES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18</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3302186"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Apache HTTP Server components</a:t>
            </a:r>
          </a:p>
        </p:txBody>
      </p:sp>
      <p:sp>
        <p:nvSpPr>
          <p:cNvPr id="6" name="Content Placeholder 5"/>
          <p:cNvSpPr>
            <a:spLocks noGrp="1"/>
          </p:cNvSpPr>
          <p:nvPr>
            <p:ph idx="1"/>
          </p:nvPr>
        </p:nvSpPr>
        <p:spPr/>
        <p:txBody>
          <a:bodyPr>
            <a:normAutofit/>
          </a:bodyPr>
          <a:lstStyle/>
          <a:p>
            <a:r>
              <a:rPr lang="en-US" spc="-1" dirty="0">
                <a:solidFill>
                  <a:srgbClr val="000000"/>
                </a:solidFill>
                <a:uFill>
                  <a:solidFill>
                    <a:srgbClr val="FFFFFF"/>
                  </a:solidFill>
                </a:uFill>
                <a:latin typeface="Ubuntu Light"/>
              </a:rPr>
              <a:t>The server is configured by placing configuration directives in configuration files. </a:t>
            </a:r>
          </a:p>
          <a:p>
            <a:r>
              <a:rPr lang="en-US" spc="-1" dirty="0">
                <a:solidFill>
                  <a:srgbClr val="000000"/>
                </a:solidFill>
                <a:uFill>
                  <a:solidFill>
                    <a:srgbClr val="FFFFFF"/>
                  </a:solidFill>
                </a:uFill>
                <a:latin typeface="Ubuntu Light"/>
              </a:rPr>
              <a:t>A </a:t>
            </a:r>
            <a:r>
              <a:rPr lang="en-US" b="1" spc="-1" dirty="0">
                <a:solidFill>
                  <a:schemeClr val="accent1"/>
                </a:solidFill>
                <a:uFill>
                  <a:solidFill>
                    <a:srgbClr val="FFFFFF"/>
                  </a:solidFill>
                </a:uFill>
                <a:latin typeface="Ubuntu Light"/>
              </a:rPr>
              <a:t>directive</a:t>
            </a:r>
            <a:r>
              <a:rPr lang="en-US" spc="-1" dirty="0">
                <a:solidFill>
                  <a:srgbClr val="000000"/>
                </a:solidFill>
                <a:uFill>
                  <a:solidFill>
                    <a:srgbClr val="FFFFFF"/>
                  </a:solidFill>
                </a:uFill>
                <a:latin typeface="Ubuntu Light"/>
              </a:rPr>
              <a:t> is a keyword followed by one or more arguments that set its value.</a:t>
            </a:r>
          </a:p>
          <a:p>
            <a:r>
              <a:rPr lang="en-US" spc="-1" dirty="0">
                <a:solidFill>
                  <a:srgbClr val="000000"/>
                </a:solidFill>
                <a:uFill>
                  <a:solidFill>
                    <a:srgbClr val="FFFFFF"/>
                  </a:solidFill>
                </a:uFill>
                <a:latin typeface="Ubuntu Light"/>
              </a:rPr>
              <a:t>In addition to the main configuration files, certain directives may go in </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htaccess</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a:solidFill>
                  <a:srgbClr val="000000"/>
                </a:solidFill>
                <a:uFill>
                  <a:solidFill>
                    <a:srgbClr val="FFFFFF"/>
                  </a:solidFill>
                </a:uFill>
                <a:latin typeface="Ubuntu Light"/>
              </a:rPr>
              <a:t>files located in the content directories. </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htaccess</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a:solidFill>
                  <a:srgbClr val="000000"/>
                </a:solidFill>
                <a:uFill>
                  <a:solidFill>
                    <a:srgbClr val="FFFFFF"/>
                  </a:solidFill>
                </a:uFill>
                <a:latin typeface="Ubuntu Light"/>
              </a:rPr>
              <a:t>files are primarily for people who do not have access to the main server configuration file(s)</a:t>
            </a:r>
          </a:p>
        </p:txBody>
      </p:sp>
    </p:spTree>
    <p:extLst>
      <p:ext uri="{BB962C8B-B14F-4D97-AF65-F5344CB8AC3E}">
        <p14:creationId xmlns:p14="http://schemas.microsoft.com/office/powerpoint/2010/main" val="381879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2161554" cy="615553"/>
          </a:xfrm>
        </p:spPr>
        <p:txBody>
          <a:bodyPr/>
          <a:lstStyle/>
          <a:p>
            <a:r>
              <a:rPr lang="en-US" spc="-1" dirty="0">
                <a:solidFill>
                  <a:srgbClr val="FFFFFF"/>
                </a:solidFill>
                <a:latin typeface="Ubuntu Light"/>
              </a:rPr>
              <a:t>MODULES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19</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3302186"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Apache HTTP Server components</a:t>
            </a:r>
          </a:p>
        </p:txBody>
      </p:sp>
      <p:sp>
        <p:nvSpPr>
          <p:cNvPr id="6" name="Content Placeholder 5"/>
          <p:cNvSpPr>
            <a:spLocks noGrp="1"/>
          </p:cNvSpPr>
          <p:nvPr>
            <p:ph idx="1"/>
          </p:nvPr>
        </p:nvSpPr>
        <p:spPr/>
        <p:txBody>
          <a:bodyPr>
            <a:normAutofit/>
          </a:bodyPr>
          <a:lstStyle/>
          <a:p>
            <a:r>
              <a:rPr lang="en-US" spc="-1" dirty="0">
                <a:solidFill>
                  <a:srgbClr val="000000"/>
                </a:solidFill>
                <a:uFill>
                  <a:solidFill>
                    <a:srgbClr val="FFFFFF"/>
                  </a:solidFill>
                </a:uFill>
                <a:latin typeface="Ubuntu Light"/>
              </a:rPr>
              <a:t>Apache has always accommodated a wide variety of environments through its modular design.</a:t>
            </a:r>
          </a:p>
          <a:p>
            <a:r>
              <a:rPr lang="en-US" spc="-1" dirty="0">
                <a:solidFill>
                  <a:srgbClr val="000000"/>
                </a:solidFill>
                <a:uFill>
                  <a:solidFill>
                    <a:srgbClr val="FFFFFF"/>
                  </a:solidFill>
                </a:uFill>
                <a:latin typeface="Ubuntu Light"/>
              </a:rPr>
              <a:t> This design allows the web-master to choose which features will be included in the server by selecting which modules to load either at compile-time or at run-time.</a:t>
            </a:r>
          </a:p>
        </p:txBody>
      </p:sp>
      <p:sp>
        <p:nvSpPr>
          <p:cNvPr id="7" name="Line 3"/>
          <p:cNvSpPr>
            <a:spLocks noChangeShapeType="1"/>
          </p:cNvSpPr>
          <p:nvPr/>
        </p:nvSpPr>
        <p:spPr bwMode="auto">
          <a:xfrm flipV="1">
            <a:off x="5028399" y="4068693"/>
            <a:ext cx="1866240" cy="218903"/>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a:lstStyle/>
          <a:p>
            <a:endParaRPr lang="ar-EG">
              <a:solidFill>
                <a:schemeClr val="bg1"/>
              </a:solidFill>
            </a:endParaRPr>
          </a:p>
        </p:txBody>
      </p:sp>
      <p:sp>
        <p:nvSpPr>
          <p:cNvPr id="8" name="Line 4"/>
          <p:cNvSpPr>
            <a:spLocks noChangeShapeType="1"/>
          </p:cNvSpPr>
          <p:nvPr/>
        </p:nvSpPr>
        <p:spPr bwMode="auto">
          <a:xfrm>
            <a:off x="5146479" y="4696600"/>
            <a:ext cx="1658880" cy="414764"/>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a:lstStyle/>
          <a:p>
            <a:endParaRPr lang="ar-EG">
              <a:solidFill>
                <a:schemeClr val="bg1"/>
              </a:solidFill>
            </a:endParaRPr>
          </a:p>
        </p:txBody>
      </p:sp>
      <p:sp>
        <p:nvSpPr>
          <p:cNvPr id="9" name="Line 5"/>
          <p:cNvSpPr>
            <a:spLocks noChangeShapeType="1"/>
          </p:cNvSpPr>
          <p:nvPr/>
        </p:nvSpPr>
        <p:spPr bwMode="auto">
          <a:xfrm flipH="1">
            <a:off x="2326959" y="4696600"/>
            <a:ext cx="1670400" cy="414764"/>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a:lstStyle/>
          <a:p>
            <a:endParaRPr lang="ar-EG">
              <a:solidFill>
                <a:schemeClr val="bg1"/>
              </a:solidFill>
            </a:endParaRPr>
          </a:p>
        </p:txBody>
      </p:sp>
      <p:sp>
        <p:nvSpPr>
          <p:cNvPr id="10" name="Oval 6"/>
          <p:cNvSpPr>
            <a:spLocks noChangeArrowheads="1"/>
          </p:cNvSpPr>
          <p:nvPr/>
        </p:nvSpPr>
        <p:spPr bwMode="auto">
          <a:xfrm>
            <a:off x="6867279" y="3773464"/>
            <a:ext cx="1244160" cy="622145"/>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81631" tIns="40816" rIns="81631" bIns="40816" anchor="ctr"/>
          <a:lstStyle/>
          <a:p>
            <a:pPr algn="ctr">
              <a:tabLst>
                <a:tab pos="0" algn="l"/>
                <a:tab pos="414683" algn="l"/>
                <a:tab pos="829366" algn="l"/>
                <a:tab pos="1244049" algn="l"/>
                <a:tab pos="1658732" algn="l"/>
                <a:tab pos="2073416" algn="l"/>
                <a:tab pos="2488099" algn="l"/>
                <a:tab pos="2902782" algn="l"/>
                <a:tab pos="3317465" algn="l"/>
                <a:tab pos="3732148" algn="l"/>
                <a:tab pos="4146831" algn="l"/>
                <a:tab pos="4561514" algn="l"/>
                <a:tab pos="4976197" algn="l"/>
                <a:tab pos="5390881" algn="l"/>
                <a:tab pos="5805564" algn="l"/>
                <a:tab pos="6220247" algn="l"/>
                <a:tab pos="6634930" algn="l"/>
                <a:tab pos="7049613" algn="l"/>
                <a:tab pos="7464296" algn="l"/>
                <a:tab pos="7878979" algn="l"/>
                <a:tab pos="8293662" algn="l"/>
              </a:tabLst>
            </a:pPr>
            <a:r>
              <a:rPr lang="en-US" dirty="0">
                <a:solidFill>
                  <a:schemeClr val="bg1"/>
                </a:solidFill>
                <a:ea typeface="DejaVu Sans" charset="0"/>
                <a:cs typeface="DejaVu Sans" charset="0"/>
              </a:rPr>
              <a:t>Module</a:t>
            </a:r>
          </a:p>
        </p:txBody>
      </p:sp>
      <p:sp>
        <p:nvSpPr>
          <p:cNvPr id="11" name="Oval 7"/>
          <p:cNvSpPr>
            <a:spLocks noChangeArrowheads="1"/>
          </p:cNvSpPr>
          <p:nvPr/>
        </p:nvSpPr>
        <p:spPr bwMode="auto">
          <a:xfrm>
            <a:off x="6801039" y="4819013"/>
            <a:ext cx="1244160" cy="622145"/>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81631" tIns="40816" rIns="81631" bIns="40816" anchor="ctr"/>
          <a:lstStyle/>
          <a:p>
            <a:pPr algn="ctr">
              <a:tabLst>
                <a:tab pos="0" algn="l"/>
                <a:tab pos="414683" algn="l"/>
                <a:tab pos="829366" algn="l"/>
                <a:tab pos="1244049" algn="l"/>
                <a:tab pos="1658732" algn="l"/>
                <a:tab pos="2073416" algn="l"/>
                <a:tab pos="2488099" algn="l"/>
                <a:tab pos="2902782" algn="l"/>
                <a:tab pos="3317465" algn="l"/>
                <a:tab pos="3732148" algn="l"/>
                <a:tab pos="4146831" algn="l"/>
                <a:tab pos="4561514" algn="l"/>
                <a:tab pos="4976197" algn="l"/>
                <a:tab pos="5390881" algn="l"/>
                <a:tab pos="5805564" algn="l"/>
                <a:tab pos="6220247" algn="l"/>
                <a:tab pos="6634930" algn="l"/>
                <a:tab pos="7049613" algn="l"/>
                <a:tab pos="7464296" algn="l"/>
                <a:tab pos="7878979" algn="l"/>
                <a:tab pos="8293662" algn="l"/>
              </a:tabLst>
            </a:pPr>
            <a:r>
              <a:rPr lang="en-US" dirty="0">
                <a:solidFill>
                  <a:schemeClr val="bg1"/>
                </a:solidFill>
                <a:ea typeface="DejaVu Sans" charset="0"/>
                <a:cs typeface="DejaVu Sans" charset="0"/>
              </a:rPr>
              <a:t>Module</a:t>
            </a:r>
          </a:p>
        </p:txBody>
      </p:sp>
      <p:sp>
        <p:nvSpPr>
          <p:cNvPr id="12" name="Oval 8"/>
          <p:cNvSpPr>
            <a:spLocks noChangeArrowheads="1"/>
          </p:cNvSpPr>
          <p:nvPr/>
        </p:nvSpPr>
        <p:spPr bwMode="auto">
          <a:xfrm>
            <a:off x="1120239" y="4845034"/>
            <a:ext cx="1244160" cy="622145"/>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81631" tIns="40816" rIns="81631" bIns="40816" anchor="ctr"/>
          <a:lstStyle/>
          <a:p>
            <a:pPr algn="ctr">
              <a:tabLst>
                <a:tab pos="0" algn="l"/>
                <a:tab pos="414683" algn="l"/>
                <a:tab pos="829366" algn="l"/>
                <a:tab pos="1244049" algn="l"/>
                <a:tab pos="1658732" algn="l"/>
                <a:tab pos="2073416" algn="l"/>
                <a:tab pos="2488099" algn="l"/>
                <a:tab pos="2902782" algn="l"/>
                <a:tab pos="3317465" algn="l"/>
                <a:tab pos="3732148" algn="l"/>
                <a:tab pos="4146831" algn="l"/>
                <a:tab pos="4561514" algn="l"/>
                <a:tab pos="4976197" algn="l"/>
                <a:tab pos="5390881" algn="l"/>
                <a:tab pos="5805564" algn="l"/>
                <a:tab pos="6220247" algn="l"/>
                <a:tab pos="6634930" algn="l"/>
                <a:tab pos="7049613" algn="l"/>
                <a:tab pos="7464296" algn="l"/>
                <a:tab pos="7878979" algn="l"/>
                <a:tab pos="8293662" algn="l"/>
              </a:tabLst>
            </a:pPr>
            <a:r>
              <a:rPr lang="en-US" dirty="0">
                <a:solidFill>
                  <a:schemeClr val="bg1"/>
                </a:solidFill>
                <a:ea typeface="DejaVu Sans" charset="0"/>
                <a:cs typeface="DejaVu Sans" charset="0"/>
              </a:rPr>
              <a:t>Module</a:t>
            </a:r>
          </a:p>
        </p:txBody>
      </p:sp>
      <p:sp>
        <p:nvSpPr>
          <p:cNvPr id="13" name="Line 11"/>
          <p:cNvSpPr>
            <a:spLocks noChangeShapeType="1"/>
          </p:cNvSpPr>
          <p:nvPr/>
        </p:nvSpPr>
        <p:spPr bwMode="auto">
          <a:xfrm>
            <a:off x="1917999" y="4074454"/>
            <a:ext cx="2073600" cy="207382"/>
          </a:xfrm>
          <a:prstGeom prst="lin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a:lstStyle/>
          <a:p>
            <a:endParaRPr lang="ar-EG">
              <a:solidFill>
                <a:schemeClr val="bg1"/>
              </a:solidFill>
            </a:endParaRPr>
          </a:p>
        </p:txBody>
      </p:sp>
      <p:sp>
        <p:nvSpPr>
          <p:cNvPr id="14" name="Oval 12"/>
          <p:cNvSpPr>
            <a:spLocks noChangeArrowheads="1"/>
          </p:cNvSpPr>
          <p:nvPr/>
        </p:nvSpPr>
        <p:spPr bwMode="auto">
          <a:xfrm>
            <a:off x="1053999" y="3774902"/>
            <a:ext cx="1244160" cy="622145"/>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81631" tIns="40816" rIns="81631" bIns="40816" anchor="ctr"/>
          <a:lstStyle/>
          <a:p>
            <a:pPr algn="ctr">
              <a:tabLst>
                <a:tab pos="0" algn="l"/>
                <a:tab pos="414683" algn="l"/>
                <a:tab pos="829366" algn="l"/>
                <a:tab pos="1244049" algn="l"/>
                <a:tab pos="1658732" algn="l"/>
                <a:tab pos="2073416" algn="l"/>
                <a:tab pos="2488099" algn="l"/>
                <a:tab pos="2902782" algn="l"/>
                <a:tab pos="3317465" algn="l"/>
                <a:tab pos="3732148" algn="l"/>
                <a:tab pos="4146831" algn="l"/>
                <a:tab pos="4561514" algn="l"/>
                <a:tab pos="4976197" algn="l"/>
                <a:tab pos="5390881" algn="l"/>
                <a:tab pos="5805564" algn="l"/>
                <a:tab pos="6220247" algn="l"/>
                <a:tab pos="6634930" algn="l"/>
                <a:tab pos="7049613" algn="l"/>
                <a:tab pos="7464296" algn="l"/>
                <a:tab pos="7878979" algn="l"/>
                <a:tab pos="8293662" algn="l"/>
              </a:tabLst>
            </a:pPr>
            <a:r>
              <a:rPr lang="en-US" dirty="0">
                <a:solidFill>
                  <a:schemeClr val="bg1"/>
                </a:solidFill>
                <a:ea typeface="DejaVu Sans" charset="0"/>
                <a:cs typeface="DejaVu Sans" charset="0"/>
              </a:rPr>
              <a:t>Module</a:t>
            </a:r>
          </a:p>
        </p:txBody>
      </p:sp>
      <p:sp>
        <p:nvSpPr>
          <p:cNvPr id="17" name="Oval 2"/>
          <p:cNvSpPr>
            <a:spLocks noChangeArrowheads="1"/>
          </p:cNvSpPr>
          <p:nvPr/>
        </p:nvSpPr>
        <p:spPr bwMode="auto">
          <a:xfrm>
            <a:off x="3941199" y="3960682"/>
            <a:ext cx="1244160" cy="1036909"/>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81631" tIns="40816" rIns="81631" bIns="40816" anchor="ctr"/>
          <a:lstStyle/>
          <a:p>
            <a:pPr algn="ctr">
              <a:tabLst>
                <a:tab pos="0" algn="l"/>
                <a:tab pos="414683" algn="l"/>
                <a:tab pos="829366" algn="l"/>
                <a:tab pos="1244049" algn="l"/>
                <a:tab pos="1658732" algn="l"/>
                <a:tab pos="2073416" algn="l"/>
                <a:tab pos="2488099" algn="l"/>
                <a:tab pos="2902782" algn="l"/>
                <a:tab pos="3317465" algn="l"/>
                <a:tab pos="3732148" algn="l"/>
                <a:tab pos="4146831" algn="l"/>
                <a:tab pos="4561514" algn="l"/>
                <a:tab pos="4976197" algn="l"/>
                <a:tab pos="5390881" algn="l"/>
                <a:tab pos="5805564" algn="l"/>
                <a:tab pos="6220247" algn="l"/>
                <a:tab pos="6634930" algn="l"/>
                <a:tab pos="7049613" algn="l"/>
                <a:tab pos="7464296" algn="l"/>
                <a:tab pos="7878979" algn="l"/>
                <a:tab pos="8293662" algn="l"/>
              </a:tabLst>
            </a:pPr>
            <a:r>
              <a:rPr lang="en-US" sz="2200" b="1" dirty="0">
                <a:solidFill>
                  <a:schemeClr val="bg1"/>
                </a:solidFill>
                <a:ea typeface="DejaVu Sans" charset="0"/>
                <a:cs typeface="DejaVu Sans" charset="0"/>
              </a:rPr>
              <a:t>Core</a:t>
            </a:r>
          </a:p>
        </p:txBody>
      </p:sp>
    </p:spTree>
    <p:extLst>
      <p:ext uri="{BB962C8B-B14F-4D97-AF65-F5344CB8AC3E}">
        <p14:creationId xmlns:p14="http://schemas.microsoft.com/office/powerpoint/2010/main" val="3301977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3"/>
            <a:ext cx="5325176" cy="615553"/>
          </a:xfrm>
        </p:spPr>
        <p:txBody>
          <a:bodyPr/>
          <a:lstStyle/>
          <a:p>
            <a:r>
              <a:rPr lang="en-US" dirty="0"/>
              <a:t>COURSE MATERIALS</a:t>
            </a:r>
          </a:p>
        </p:txBody>
      </p:sp>
      <p:sp>
        <p:nvSpPr>
          <p:cNvPr id="3" name="Content Placeholder 2"/>
          <p:cNvSpPr>
            <a:spLocks noGrp="1"/>
          </p:cNvSpPr>
          <p:nvPr>
            <p:ph idx="1"/>
          </p:nvPr>
        </p:nvSpPr>
        <p:spPr/>
        <p:txBody>
          <a:bodyPr anchor="ctr"/>
          <a:lstStyle/>
          <a:p>
            <a:pPr marL="0" indent="0" algn="ctr">
              <a:buNone/>
            </a:pPr>
            <a:r>
              <a:rPr lang="en-US" dirty="0"/>
              <a:t>You can access the course materials via this link</a:t>
            </a:r>
          </a:p>
          <a:p>
            <a:pPr marL="0" indent="0" algn="ctr">
              <a:buNone/>
            </a:pPr>
            <a:r>
              <a:rPr lang="en-US" dirty="0">
                <a:solidFill>
                  <a:srgbClr val="0072FF"/>
                </a:solidFill>
                <a:hlinkClick r:id="rId2"/>
              </a:rPr>
              <a:t>http://goo.gl/LwyPUe</a:t>
            </a:r>
            <a:r>
              <a:rPr lang="en-US" dirty="0">
                <a:solidFill>
                  <a:srgbClr val="0072FF"/>
                </a:solidFill>
              </a:rPr>
              <a:t> </a:t>
            </a:r>
          </a:p>
        </p:txBody>
      </p:sp>
      <p:sp>
        <p:nvSpPr>
          <p:cNvPr id="4" name="Slide Number Placeholder 3"/>
          <p:cNvSpPr>
            <a:spLocks noGrp="1"/>
          </p:cNvSpPr>
          <p:nvPr>
            <p:ph type="sldNum" sz="quarter" idx="12"/>
          </p:nvPr>
        </p:nvSpPr>
        <p:spPr>
          <a:xfrm>
            <a:off x="8447992" y="6517354"/>
            <a:ext cx="413375" cy="365125"/>
          </a:xfrm>
        </p:spPr>
        <p:txBody>
          <a:bodyPr/>
          <a:lstStyle/>
          <a:p>
            <a:fld id="{E74780D0-A42E-4B83-BF42-5B555249210C}" type="slidenum">
              <a:rPr lang="en-US" smtClean="0"/>
              <a:pPr/>
              <a:t>2</a:t>
            </a:fld>
            <a:endParaRPr lang="en-US" dirty="0"/>
          </a:p>
        </p:txBody>
      </p:sp>
    </p:spTree>
    <p:extLst>
      <p:ext uri="{BB962C8B-B14F-4D97-AF65-F5344CB8AC3E}">
        <p14:creationId xmlns:p14="http://schemas.microsoft.com/office/powerpoint/2010/main" val="1926253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6900" y="118693"/>
            <a:ext cx="3757439" cy="615553"/>
          </a:xfrm>
        </p:spPr>
        <p:txBody>
          <a:bodyPr/>
          <a:lstStyle/>
          <a:p>
            <a:r>
              <a:rPr lang="en-US" altLang="zh-TW" dirty="0"/>
              <a:t>INSTALLATION</a:t>
            </a:r>
            <a:endParaRPr lang="en-US" dirty="0"/>
          </a:p>
        </p:txBody>
      </p:sp>
      <p:sp>
        <p:nvSpPr>
          <p:cNvPr id="3" name="عنصر نائب للمحتوى 2"/>
          <p:cNvSpPr>
            <a:spLocks noGrp="1"/>
          </p:cNvSpPr>
          <p:nvPr>
            <p:ph idx="1"/>
          </p:nvPr>
        </p:nvSpPr>
        <p:spPr/>
        <p:txBody>
          <a:bodyPr rtlCol="1">
            <a:normAutofit/>
          </a:bodyPr>
          <a:lstStyle/>
          <a:p>
            <a:pPr marL="457200" lvl="1" indent="-457200">
              <a:lnSpc>
                <a:spcPct val="90000"/>
              </a:lnSpc>
            </a:pPr>
            <a:r>
              <a:rPr lang="en-US" altLang="zh-TW" sz="2400" dirty="0">
                <a:cs typeface="Courier New" pitchFamily="49" charset="0"/>
              </a:rPr>
              <a:t>For Ubuntu/</a:t>
            </a:r>
            <a:r>
              <a:rPr lang="en-US" altLang="zh-TW" sz="2400" dirty="0" err="1">
                <a:cs typeface="Courier New" pitchFamily="49" charset="0"/>
              </a:rPr>
              <a:t>Debian</a:t>
            </a:r>
            <a:r>
              <a:rPr lang="en-US" altLang="zh-TW" sz="2400" dirty="0">
                <a:cs typeface="Courier New" pitchFamily="49" charset="0"/>
              </a:rPr>
              <a:t> :</a:t>
            </a:r>
          </a:p>
          <a:p>
            <a:pPr lvl="1">
              <a:lnSpc>
                <a:spcPct val="90000"/>
              </a:lnSpc>
              <a:buNone/>
            </a:pPr>
            <a:r>
              <a:rPr lang="en-US" altLang="zh-TW" sz="2400" dirty="0">
                <a:latin typeface="Courier New" pitchFamily="49" charset="0"/>
                <a:cs typeface="Courier New" pitchFamily="49" charset="0"/>
              </a:rPr>
              <a:t>$ </a:t>
            </a:r>
            <a:r>
              <a:rPr lang="en-US" altLang="zh-TW" sz="2400" dirty="0" err="1">
                <a:latin typeface="Courier New" pitchFamily="49" charset="0"/>
                <a:cs typeface="Courier New" pitchFamily="49" charset="0"/>
              </a:rPr>
              <a:t>Sudo</a:t>
            </a:r>
            <a:r>
              <a:rPr lang="en-US" altLang="zh-TW" sz="2400" dirty="0">
                <a:latin typeface="Courier New" pitchFamily="49" charset="0"/>
                <a:cs typeface="Courier New" pitchFamily="49" charset="0"/>
              </a:rPr>
              <a:t> apt-get update</a:t>
            </a:r>
          </a:p>
          <a:p>
            <a:pPr lvl="1">
              <a:lnSpc>
                <a:spcPct val="90000"/>
              </a:lnSpc>
              <a:buNone/>
            </a:pPr>
            <a:r>
              <a:rPr lang="en-US" altLang="zh-TW" sz="2400" dirty="0">
                <a:latin typeface="Courier New" pitchFamily="49" charset="0"/>
                <a:cs typeface="Courier New" pitchFamily="49" charset="0"/>
              </a:rPr>
              <a:t>$ </a:t>
            </a:r>
            <a:r>
              <a:rPr lang="en-US" altLang="zh-TW" sz="2400" dirty="0" err="1">
                <a:latin typeface="Courier New" pitchFamily="49" charset="0"/>
                <a:cs typeface="Courier New" pitchFamily="49" charset="0"/>
              </a:rPr>
              <a:t>Sudo</a:t>
            </a:r>
            <a:r>
              <a:rPr lang="en-US" altLang="zh-TW" sz="2400" dirty="0">
                <a:latin typeface="Courier New" pitchFamily="49" charset="0"/>
                <a:cs typeface="Courier New" pitchFamily="49" charset="0"/>
              </a:rPr>
              <a:t> apt-get install </a:t>
            </a:r>
            <a:r>
              <a:rPr lang="en-US" altLang="zh-TW" sz="2400" dirty="0" err="1">
                <a:latin typeface="Courier New" pitchFamily="49" charset="0"/>
                <a:cs typeface="Courier New" pitchFamily="49" charset="0"/>
              </a:rPr>
              <a:t>tasksel</a:t>
            </a:r>
            <a:endParaRPr lang="en-US" altLang="zh-TW" sz="2400" dirty="0">
              <a:latin typeface="Courier New" pitchFamily="49" charset="0"/>
              <a:cs typeface="Courier New" pitchFamily="49" charset="0"/>
            </a:endParaRPr>
          </a:p>
          <a:p>
            <a:pPr lvl="1">
              <a:lnSpc>
                <a:spcPct val="90000"/>
              </a:lnSpc>
              <a:buNone/>
            </a:pPr>
            <a:r>
              <a:rPr lang="en-US" altLang="zh-TW" sz="2400" dirty="0">
                <a:latin typeface="Courier New" pitchFamily="49" charset="0"/>
                <a:cs typeface="Courier New" pitchFamily="49" charset="0"/>
              </a:rPr>
              <a:t>$ </a:t>
            </a:r>
            <a:r>
              <a:rPr lang="en-US" altLang="zh-TW" sz="2400" dirty="0" err="1">
                <a:latin typeface="Courier New" pitchFamily="49" charset="0"/>
                <a:cs typeface="Courier New" pitchFamily="49" charset="0"/>
              </a:rPr>
              <a:t>Sudo</a:t>
            </a:r>
            <a:r>
              <a:rPr lang="en-US" altLang="zh-TW" sz="2400" dirty="0">
                <a:latin typeface="Courier New" pitchFamily="49" charset="0"/>
                <a:cs typeface="Courier New" pitchFamily="49" charset="0"/>
              </a:rPr>
              <a:t> </a:t>
            </a:r>
            <a:r>
              <a:rPr lang="en-US" altLang="zh-TW" sz="2400" dirty="0" err="1">
                <a:latin typeface="Courier New" pitchFamily="49" charset="0"/>
                <a:cs typeface="Courier New" pitchFamily="49" charset="0"/>
              </a:rPr>
              <a:t>tasksel</a:t>
            </a:r>
            <a:r>
              <a:rPr lang="en-US" altLang="zh-TW" sz="2400" dirty="0">
                <a:latin typeface="Courier New" pitchFamily="49" charset="0"/>
                <a:cs typeface="Courier New" pitchFamily="49" charset="0"/>
              </a:rPr>
              <a:t> install lamp-server</a:t>
            </a:r>
          </a:p>
          <a:p>
            <a:pPr marL="457200" lvl="1" indent="-457200">
              <a:lnSpc>
                <a:spcPct val="90000"/>
              </a:lnSpc>
            </a:pPr>
            <a:r>
              <a:rPr lang="en-US" altLang="zh-TW" sz="2400" dirty="0">
                <a:cs typeface="Courier New" pitchFamily="49" charset="0"/>
              </a:rPr>
              <a:t>For CentOS/Red Hat Distros:</a:t>
            </a:r>
          </a:p>
          <a:p>
            <a:pPr lvl="1">
              <a:lnSpc>
                <a:spcPct val="90000"/>
              </a:lnSpc>
              <a:buNone/>
            </a:pPr>
            <a:r>
              <a:rPr lang="en-US" altLang="zh-TW" sz="2400" dirty="0">
                <a:latin typeface="Courier New" pitchFamily="49" charset="0"/>
                <a:cs typeface="Courier New" pitchFamily="49" charset="0"/>
              </a:rPr>
              <a:t># yum install </a:t>
            </a:r>
            <a:r>
              <a:rPr lang="en-US" altLang="zh-TW" sz="2400" dirty="0" err="1">
                <a:latin typeface="Courier New" pitchFamily="49" charset="0"/>
                <a:cs typeface="Courier New" pitchFamily="49" charset="0"/>
              </a:rPr>
              <a:t>httpd</a:t>
            </a:r>
            <a:endParaRPr lang="en-US" altLang="zh-TW" sz="2400" dirty="0">
              <a:latin typeface="Courier New" pitchFamily="49" charset="0"/>
              <a:cs typeface="Courier New" pitchFamily="49" charset="0"/>
            </a:endParaRPr>
          </a:p>
          <a:p>
            <a:pPr lvl="1">
              <a:lnSpc>
                <a:spcPct val="90000"/>
              </a:lnSpc>
              <a:buNone/>
            </a:pPr>
            <a:r>
              <a:rPr lang="en-US" altLang="zh-TW" sz="2400" dirty="0">
                <a:latin typeface="Courier New" pitchFamily="49" charset="0"/>
                <a:cs typeface="Courier New" pitchFamily="49" charset="0"/>
              </a:rPr>
              <a:t># service </a:t>
            </a:r>
            <a:r>
              <a:rPr lang="en-US" altLang="zh-TW" sz="2400" dirty="0" err="1">
                <a:latin typeface="Courier New" pitchFamily="49" charset="0"/>
                <a:cs typeface="Courier New" pitchFamily="49" charset="0"/>
              </a:rPr>
              <a:t>httpd</a:t>
            </a:r>
            <a:r>
              <a:rPr lang="en-US" altLang="zh-TW" sz="2400" dirty="0">
                <a:latin typeface="Courier New" pitchFamily="49" charset="0"/>
                <a:cs typeface="Courier New" pitchFamily="49" charset="0"/>
              </a:rPr>
              <a:t> start</a:t>
            </a:r>
          </a:p>
        </p:txBody>
      </p:sp>
      <p:sp>
        <p:nvSpPr>
          <p:cNvPr id="8" name="عنصر نائب لرقم الشريحة 7"/>
          <p:cNvSpPr>
            <a:spLocks noGrp="1"/>
          </p:cNvSpPr>
          <p:nvPr>
            <p:ph type="sldNum" sz="quarter" idx="12"/>
          </p:nvPr>
        </p:nvSpPr>
        <p:spPr/>
        <p:txBody>
          <a:bodyPr/>
          <a:lstStyle/>
          <a:p>
            <a:fld id="{0BE33087-EEBE-473F-8429-99762BAE8F40}" type="slidenum">
              <a:rPr lang="ar-EG" smtClean="0"/>
              <a:pPr/>
              <a:t>20</a:t>
            </a:fld>
            <a:endParaRPr lang="ar-EG"/>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6" name="Title 1"/>
          <p:cNvSpPr txBox="1">
            <a:spLocks/>
          </p:cNvSpPr>
          <p:nvPr/>
        </p:nvSpPr>
        <p:spPr>
          <a:xfrm>
            <a:off x="864741" y="6394243"/>
            <a:ext cx="1502014"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INSTALLATION</a:t>
            </a:r>
          </a:p>
        </p:txBody>
      </p:sp>
    </p:spTree>
    <p:extLst>
      <p:ext uri="{BB962C8B-B14F-4D97-AF65-F5344CB8AC3E}">
        <p14:creationId xmlns:p14="http://schemas.microsoft.com/office/powerpoint/2010/main" val="659386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6900" y="118693"/>
            <a:ext cx="7035580" cy="615553"/>
          </a:xfrm>
        </p:spPr>
        <p:txBody>
          <a:bodyPr/>
          <a:lstStyle/>
          <a:p>
            <a:r>
              <a:rPr lang="en-US" altLang="zh-TW" dirty="0"/>
              <a:t>MAIN CONFIGURATION FILE</a:t>
            </a:r>
            <a:endParaRPr lang="en-US" dirty="0"/>
          </a:p>
        </p:txBody>
      </p:sp>
      <p:sp>
        <p:nvSpPr>
          <p:cNvPr id="3" name="عنصر نائب للمحتوى 2"/>
          <p:cNvSpPr>
            <a:spLocks noGrp="1"/>
          </p:cNvSpPr>
          <p:nvPr>
            <p:ph idx="1"/>
          </p:nvPr>
        </p:nvSpPr>
        <p:spPr/>
        <p:txBody>
          <a:bodyPr rtlCol="1">
            <a:normAutofit/>
          </a:bodyPr>
          <a:lstStyle/>
          <a:p>
            <a:pPr marL="457200" lvl="1" indent="-457200">
              <a:lnSpc>
                <a:spcPct val="90000"/>
              </a:lnSpc>
            </a:pPr>
            <a:r>
              <a:rPr lang="en-US" altLang="zh-TW" sz="2400" dirty="0">
                <a:cs typeface="Courier New" pitchFamily="49" charset="0"/>
              </a:rPr>
              <a:t>Ubuntu:</a:t>
            </a:r>
          </a:p>
          <a:p>
            <a:pPr lvl="1">
              <a:lnSpc>
                <a:spcPct val="90000"/>
              </a:lnSpc>
              <a:buNone/>
            </a:pPr>
            <a:r>
              <a:rPr lang="en-US" altLang="zh-TW" sz="2400" dirty="0">
                <a:latin typeface="Courier New" pitchFamily="49" charset="0"/>
                <a:cs typeface="Courier New" pitchFamily="49" charset="0"/>
              </a:rPr>
              <a:t>/</a:t>
            </a:r>
            <a:r>
              <a:rPr lang="en-US" altLang="zh-TW" sz="2400" dirty="0" err="1">
                <a:latin typeface="Courier New" pitchFamily="49" charset="0"/>
                <a:cs typeface="Courier New" pitchFamily="49" charset="0"/>
              </a:rPr>
              <a:t>etc</a:t>
            </a:r>
            <a:r>
              <a:rPr lang="en-US" altLang="zh-TW" sz="2400" dirty="0">
                <a:latin typeface="Courier New" pitchFamily="49" charset="0"/>
                <a:cs typeface="Courier New" pitchFamily="49" charset="0"/>
              </a:rPr>
              <a:t>/apache2/apache2.conf</a:t>
            </a:r>
          </a:p>
          <a:p>
            <a:pPr marL="457200" lvl="1" indent="-457200">
              <a:lnSpc>
                <a:spcPct val="90000"/>
              </a:lnSpc>
            </a:pPr>
            <a:r>
              <a:rPr lang="en-US" altLang="zh-TW" sz="2400" dirty="0">
                <a:cs typeface="Courier New" pitchFamily="49" charset="0"/>
              </a:rPr>
              <a:t>CentOS:</a:t>
            </a:r>
          </a:p>
          <a:p>
            <a:pPr lvl="1">
              <a:lnSpc>
                <a:spcPct val="90000"/>
              </a:lnSpc>
              <a:buNone/>
            </a:pPr>
            <a:r>
              <a:rPr lang="en-US" altLang="zh-TW" sz="2400" dirty="0">
                <a:latin typeface="Courier New" pitchFamily="49" charset="0"/>
                <a:cs typeface="Courier New" pitchFamily="49" charset="0"/>
              </a:rPr>
              <a:t>/</a:t>
            </a:r>
            <a:r>
              <a:rPr lang="en-US" altLang="zh-TW" sz="2400" dirty="0" err="1">
                <a:latin typeface="Courier New" pitchFamily="49" charset="0"/>
                <a:cs typeface="Courier New" pitchFamily="49" charset="0"/>
              </a:rPr>
              <a:t>etc</a:t>
            </a:r>
            <a:r>
              <a:rPr lang="en-US" altLang="zh-TW" sz="2400" dirty="0">
                <a:latin typeface="Courier New" pitchFamily="49" charset="0"/>
                <a:cs typeface="Courier New" pitchFamily="49" charset="0"/>
              </a:rPr>
              <a:t>/</a:t>
            </a:r>
            <a:r>
              <a:rPr lang="en-US" altLang="zh-TW" sz="2400" dirty="0" err="1">
                <a:latin typeface="Courier New" pitchFamily="49" charset="0"/>
                <a:cs typeface="Courier New" pitchFamily="49" charset="0"/>
              </a:rPr>
              <a:t>httpd</a:t>
            </a:r>
            <a:r>
              <a:rPr lang="en-US" altLang="zh-TW" sz="2400" dirty="0">
                <a:latin typeface="Courier New" pitchFamily="49" charset="0"/>
                <a:cs typeface="Courier New" pitchFamily="49" charset="0"/>
              </a:rPr>
              <a:t>/</a:t>
            </a:r>
            <a:r>
              <a:rPr lang="en-US" altLang="zh-TW" sz="2400" dirty="0" err="1">
                <a:latin typeface="Courier New" pitchFamily="49" charset="0"/>
                <a:cs typeface="Courier New" pitchFamily="49" charset="0"/>
              </a:rPr>
              <a:t>conf</a:t>
            </a:r>
            <a:r>
              <a:rPr lang="en-US" altLang="zh-TW" sz="2400" dirty="0">
                <a:latin typeface="Courier New" pitchFamily="49" charset="0"/>
                <a:cs typeface="Courier New" pitchFamily="49" charset="0"/>
              </a:rPr>
              <a:t>/</a:t>
            </a:r>
            <a:r>
              <a:rPr lang="en-US" altLang="zh-TW" sz="2400" dirty="0" err="1">
                <a:latin typeface="Courier New" pitchFamily="49" charset="0"/>
                <a:cs typeface="Courier New" pitchFamily="49" charset="0"/>
              </a:rPr>
              <a:t>httpd.conf</a:t>
            </a:r>
            <a:endParaRPr lang="en-US" altLang="zh-TW" sz="2400" dirty="0">
              <a:latin typeface="Courier New" pitchFamily="49" charset="0"/>
              <a:cs typeface="Courier New" pitchFamily="49" charset="0"/>
            </a:endParaRPr>
          </a:p>
        </p:txBody>
      </p:sp>
      <p:sp>
        <p:nvSpPr>
          <p:cNvPr id="8" name="عنصر نائب لرقم الشريحة 7"/>
          <p:cNvSpPr>
            <a:spLocks noGrp="1"/>
          </p:cNvSpPr>
          <p:nvPr>
            <p:ph type="sldNum" sz="quarter" idx="12"/>
          </p:nvPr>
        </p:nvSpPr>
        <p:spPr/>
        <p:txBody>
          <a:bodyPr/>
          <a:lstStyle/>
          <a:p>
            <a:fld id="{0BE33087-EEBE-473F-8429-99762BAE8F40}" type="slidenum">
              <a:rPr lang="ar-EG" smtClean="0"/>
              <a:pPr/>
              <a:t>21</a:t>
            </a:fld>
            <a:endParaRPr lang="ar-EG"/>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6" name="Title 1"/>
          <p:cNvSpPr txBox="1">
            <a:spLocks/>
          </p:cNvSpPr>
          <p:nvPr/>
        </p:nvSpPr>
        <p:spPr>
          <a:xfrm>
            <a:off x="864741" y="6394243"/>
            <a:ext cx="1502014"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INSTALLATION</a:t>
            </a:r>
          </a:p>
        </p:txBody>
      </p:sp>
    </p:spTree>
    <p:extLst>
      <p:ext uri="{BB962C8B-B14F-4D97-AF65-F5344CB8AC3E}">
        <p14:creationId xmlns:p14="http://schemas.microsoft.com/office/powerpoint/2010/main" val="2943744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6900" y="118693"/>
            <a:ext cx="8114401" cy="615553"/>
          </a:xfrm>
        </p:spPr>
        <p:txBody>
          <a:bodyPr/>
          <a:lstStyle/>
          <a:p>
            <a:r>
              <a:rPr lang="en-US" altLang="zh-TW" dirty="0"/>
              <a:t>PUBLIC WEB FILES / LOG FILES </a:t>
            </a:r>
            <a:endParaRPr lang="en-US" dirty="0"/>
          </a:p>
        </p:txBody>
      </p:sp>
      <p:sp>
        <p:nvSpPr>
          <p:cNvPr id="3" name="عنصر نائب للمحتوى 2"/>
          <p:cNvSpPr>
            <a:spLocks noGrp="1"/>
          </p:cNvSpPr>
          <p:nvPr>
            <p:ph idx="1"/>
          </p:nvPr>
        </p:nvSpPr>
        <p:spPr/>
        <p:txBody>
          <a:bodyPr rtlCol="1">
            <a:normAutofit/>
          </a:bodyPr>
          <a:lstStyle/>
          <a:p>
            <a:pPr marL="457200" lvl="1" indent="-457200">
              <a:lnSpc>
                <a:spcPct val="90000"/>
              </a:lnSpc>
            </a:pPr>
            <a:r>
              <a:rPr lang="en-US" altLang="zh-TW" sz="2400" dirty="0">
                <a:cs typeface="Courier New" pitchFamily="49" charset="0"/>
              </a:rPr>
              <a:t>Ubuntu:</a:t>
            </a:r>
          </a:p>
          <a:p>
            <a:pPr lvl="1">
              <a:lnSpc>
                <a:spcPct val="90000"/>
              </a:lnSpc>
              <a:buNone/>
            </a:pPr>
            <a:r>
              <a:rPr lang="en-US" altLang="zh-TW" sz="2400" dirty="0">
                <a:latin typeface="Courier New" pitchFamily="49" charset="0"/>
                <a:cs typeface="Courier New" pitchFamily="49" charset="0"/>
              </a:rPr>
              <a:t>/</a:t>
            </a:r>
            <a:r>
              <a:rPr lang="en-US" altLang="zh-TW" sz="2400" dirty="0" err="1">
                <a:latin typeface="Courier New" pitchFamily="49" charset="0"/>
                <a:cs typeface="Courier New" pitchFamily="49" charset="0"/>
              </a:rPr>
              <a:t>var</a:t>
            </a:r>
            <a:r>
              <a:rPr lang="en-US" altLang="zh-TW" sz="2400" dirty="0">
                <a:latin typeface="Courier New" pitchFamily="49" charset="0"/>
                <a:cs typeface="Courier New" pitchFamily="49" charset="0"/>
              </a:rPr>
              <a:t>/www/html</a:t>
            </a:r>
          </a:p>
          <a:p>
            <a:pPr lvl="1">
              <a:lnSpc>
                <a:spcPct val="90000"/>
              </a:lnSpc>
              <a:buNone/>
            </a:pP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var</a:t>
            </a:r>
            <a:r>
              <a:rPr lang="en-US" sz="2400" dirty="0">
                <a:latin typeface="Courier New" panose="02070309020205020404" pitchFamily="49" charset="0"/>
                <a:cs typeface="Courier New" panose="02070309020205020404" pitchFamily="49" charset="0"/>
              </a:rPr>
              <a:t>/log/apache2</a:t>
            </a:r>
          </a:p>
          <a:p>
            <a:pPr lvl="1">
              <a:lnSpc>
                <a:spcPct val="90000"/>
              </a:lnSpc>
              <a:buNone/>
            </a:pPr>
            <a:endParaRPr lang="en-US" altLang="zh-TW" sz="2400" dirty="0">
              <a:latin typeface="Courier New" pitchFamily="49" charset="0"/>
              <a:cs typeface="Courier New" pitchFamily="49" charset="0"/>
            </a:endParaRPr>
          </a:p>
          <a:p>
            <a:pPr marL="457200" lvl="1" indent="-457200">
              <a:lnSpc>
                <a:spcPct val="90000"/>
              </a:lnSpc>
            </a:pPr>
            <a:r>
              <a:rPr lang="en-US" altLang="zh-TW" sz="2400" dirty="0">
                <a:cs typeface="Courier New" pitchFamily="49" charset="0"/>
              </a:rPr>
              <a:t>CentOS:</a:t>
            </a:r>
          </a:p>
          <a:p>
            <a:pPr lvl="1">
              <a:lnSpc>
                <a:spcPct val="90000"/>
              </a:lnSpc>
              <a:buNone/>
            </a:pPr>
            <a:r>
              <a:rPr lang="en-US" altLang="zh-TW" sz="2400" dirty="0">
                <a:latin typeface="Courier New" pitchFamily="49" charset="0"/>
                <a:cs typeface="Courier New" pitchFamily="49" charset="0"/>
              </a:rPr>
              <a:t>/</a:t>
            </a:r>
            <a:r>
              <a:rPr lang="en-US" altLang="zh-TW" sz="2400" dirty="0" err="1">
                <a:latin typeface="Courier New" pitchFamily="49" charset="0"/>
                <a:cs typeface="Courier New" pitchFamily="49" charset="0"/>
              </a:rPr>
              <a:t>var</a:t>
            </a:r>
            <a:r>
              <a:rPr lang="en-US" altLang="zh-TW" sz="2400" dirty="0">
                <a:latin typeface="Courier New" pitchFamily="49" charset="0"/>
                <a:cs typeface="Courier New" pitchFamily="49" charset="0"/>
              </a:rPr>
              <a:t>/www/html</a:t>
            </a:r>
          </a:p>
          <a:p>
            <a:pPr lvl="1">
              <a:lnSpc>
                <a:spcPct val="90000"/>
              </a:lnSpc>
              <a:buNone/>
            </a:pPr>
            <a:r>
              <a:rPr lang="en-US" altLang="zh-TW" sz="2400" dirty="0">
                <a:latin typeface="Courier New" pitchFamily="49" charset="0"/>
                <a:cs typeface="Courier New" pitchFamily="49" charset="0"/>
              </a:rPr>
              <a:t>/</a:t>
            </a:r>
            <a:r>
              <a:rPr lang="en-US" altLang="zh-TW" sz="2400" dirty="0" err="1">
                <a:latin typeface="Courier New" pitchFamily="49" charset="0"/>
                <a:cs typeface="Courier New" pitchFamily="49" charset="0"/>
              </a:rPr>
              <a:t>var</a:t>
            </a:r>
            <a:r>
              <a:rPr lang="en-US" altLang="zh-TW" sz="2400" dirty="0">
                <a:latin typeface="Courier New" pitchFamily="49" charset="0"/>
                <a:cs typeface="Courier New" pitchFamily="49" charset="0"/>
              </a:rPr>
              <a:t>/log/</a:t>
            </a:r>
            <a:r>
              <a:rPr lang="en-US" altLang="zh-TW" sz="2400" dirty="0" err="1">
                <a:latin typeface="Courier New" pitchFamily="49" charset="0"/>
                <a:cs typeface="Courier New" pitchFamily="49" charset="0"/>
              </a:rPr>
              <a:t>httpd</a:t>
            </a:r>
            <a:endParaRPr lang="en-US" altLang="zh-TW" sz="2400" dirty="0">
              <a:latin typeface="Courier New" pitchFamily="49" charset="0"/>
              <a:cs typeface="Courier New" pitchFamily="49" charset="0"/>
            </a:endParaRPr>
          </a:p>
        </p:txBody>
      </p:sp>
      <p:sp>
        <p:nvSpPr>
          <p:cNvPr id="8" name="عنصر نائب لرقم الشريحة 7"/>
          <p:cNvSpPr>
            <a:spLocks noGrp="1"/>
          </p:cNvSpPr>
          <p:nvPr>
            <p:ph type="sldNum" sz="quarter" idx="12"/>
          </p:nvPr>
        </p:nvSpPr>
        <p:spPr/>
        <p:txBody>
          <a:bodyPr/>
          <a:lstStyle/>
          <a:p>
            <a:fld id="{0BE33087-EEBE-473F-8429-99762BAE8F40}" type="slidenum">
              <a:rPr lang="ar-EG" smtClean="0"/>
              <a:pPr/>
              <a:t>22</a:t>
            </a:fld>
            <a:endParaRPr lang="ar-EG"/>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6" name="Title 1"/>
          <p:cNvSpPr txBox="1">
            <a:spLocks/>
          </p:cNvSpPr>
          <p:nvPr/>
        </p:nvSpPr>
        <p:spPr>
          <a:xfrm>
            <a:off x="864741" y="6394243"/>
            <a:ext cx="1502014"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INSTALLATION</a:t>
            </a:r>
          </a:p>
        </p:txBody>
      </p:sp>
    </p:spTree>
    <p:extLst>
      <p:ext uri="{BB962C8B-B14F-4D97-AF65-F5344CB8AC3E}">
        <p14:creationId xmlns:p14="http://schemas.microsoft.com/office/powerpoint/2010/main" val="133934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6900" y="118693"/>
            <a:ext cx="7035580" cy="615553"/>
          </a:xfrm>
        </p:spPr>
        <p:txBody>
          <a:bodyPr/>
          <a:lstStyle/>
          <a:p>
            <a:r>
              <a:rPr lang="en-US" altLang="zh-TW" dirty="0"/>
              <a:t>MAIN CONFIGURATION FILE</a:t>
            </a:r>
            <a:endParaRPr lang="en-US" dirty="0"/>
          </a:p>
        </p:txBody>
      </p:sp>
      <p:sp>
        <p:nvSpPr>
          <p:cNvPr id="3" name="عنصر نائب للمحتوى 2"/>
          <p:cNvSpPr>
            <a:spLocks noGrp="1"/>
          </p:cNvSpPr>
          <p:nvPr>
            <p:ph idx="1"/>
          </p:nvPr>
        </p:nvSpPr>
        <p:spPr/>
        <p:txBody>
          <a:bodyPr rtlCol="1">
            <a:normAutofit/>
          </a:bodyPr>
          <a:lstStyle/>
          <a:p>
            <a:pPr marL="457200" lvl="1" indent="-457200">
              <a:lnSpc>
                <a:spcPct val="90000"/>
              </a:lnSpc>
            </a:pPr>
            <a:endParaRPr lang="en-US" altLang="zh-TW" sz="2400" dirty="0">
              <a:latin typeface="Courier New" pitchFamily="49" charset="0"/>
              <a:cs typeface="Courier New" pitchFamily="49" charset="0"/>
            </a:endParaRPr>
          </a:p>
        </p:txBody>
      </p:sp>
      <p:sp>
        <p:nvSpPr>
          <p:cNvPr id="8" name="عنصر نائب لرقم الشريحة 7"/>
          <p:cNvSpPr>
            <a:spLocks noGrp="1"/>
          </p:cNvSpPr>
          <p:nvPr>
            <p:ph type="sldNum" sz="quarter" idx="12"/>
          </p:nvPr>
        </p:nvSpPr>
        <p:spPr/>
        <p:txBody>
          <a:bodyPr/>
          <a:lstStyle/>
          <a:p>
            <a:fld id="{0BE33087-EEBE-473F-8429-99762BAE8F40}" type="slidenum">
              <a:rPr lang="ar-EG" smtClean="0"/>
              <a:pPr/>
              <a:t>23</a:t>
            </a:fld>
            <a:endParaRPr lang="ar-EG"/>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6" name="Title 1"/>
          <p:cNvSpPr txBox="1">
            <a:spLocks/>
          </p:cNvSpPr>
          <p:nvPr/>
        </p:nvSpPr>
        <p:spPr>
          <a:xfrm>
            <a:off x="864741" y="6394243"/>
            <a:ext cx="1502014"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INSTALLATION</a:t>
            </a:r>
          </a:p>
        </p:txBody>
      </p:sp>
      <p:pic>
        <p:nvPicPr>
          <p:cNvPr id="7" name="Picture 6"/>
          <p:cNvPicPr>
            <a:picLocks noChangeAspect="1"/>
          </p:cNvPicPr>
          <p:nvPr/>
        </p:nvPicPr>
        <p:blipFill rotWithShape="1">
          <a:blip r:embed="rId4"/>
          <a:srcRect l="11119" t="23400" r="54372" b="9401"/>
          <a:stretch/>
        </p:blipFill>
        <p:spPr>
          <a:xfrm>
            <a:off x="1127749" y="1249426"/>
            <a:ext cx="6912768" cy="4424172"/>
          </a:xfrm>
          <a:prstGeom prst="rect">
            <a:avLst/>
          </a:prstGeom>
        </p:spPr>
      </p:pic>
    </p:spTree>
    <p:extLst>
      <p:ext uri="{BB962C8B-B14F-4D97-AF65-F5344CB8AC3E}">
        <p14:creationId xmlns:p14="http://schemas.microsoft.com/office/powerpoint/2010/main" val="3436285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4840236" cy="615553"/>
          </a:xfrm>
        </p:spPr>
        <p:txBody>
          <a:bodyPr/>
          <a:lstStyle/>
          <a:p>
            <a:r>
              <a:rPr lang="en-US" spc="-1" dirty="0">
                <a:solidFill>
                  <a:srgbClr val="FFFFFF"/>
                </a:solidFill>
                <a:latin typeface="Ubuntu Light"/>
              </a:rPr>
              <a:t>DIRECTIVES EXAPMLES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24</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3302186"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Apache HTTP Server components</a:t>
            </a:r>
          </a:p>
        </p:txBody>
      </p:sp>
      <p:sp>
        <p:nvSpPr>
          <p:cNvPr id="6" name="Content Placeholder 5"/>
          <p:cNvSpPr>
            <a:spLocks noGrp="1"/>
          </p:cNvSpPr>
          <p:nvPr>
            <p:ph idx="1"/>
          </p:nvPr>
        </p:nvSpPr>
        <p:spPr/>
        <p:txBody>
          <a:bodyPr>
            <a:normAutofit fontScale="92500" lnSpcReduction="10000"/>
          </a:bodyPr>
          <a:lstStyle/>
          <a:p>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ServerRoot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a:solidFill>
                  <a:srgbClr val="000000"/>
                </a:solidFill>
                <a:uFill>
                  <a:solidFill>
                    <a:srgbClr val="FFFFFF"/>
                  </a:solidFill>
                </a:uFill>
                <a:latin typeface="Ubuntu Light"/>
              </a:rPr>
              <a:t>directive</a:t>
            </a:r>
          </a:p>
          <a:p>
            <a:pPr marL="0" indent="0">
              <a:buNone/>
            </a:pPr>
            <a:r>
              <a:rPr lang="en-US" spc="-1" dirty="0">
                <a:solidFill>
                  <a:srgbClr val="000000"/>
                </a:solidFill>
                <a:uFill>
                  <a:solidFill>
                    <a:srgbClr val="FFFFFF"/>
                  </a:solidFill>
                </a:uFill>
                <a:latin typeface="Ubuntu Light"/>
              </a:rPr>
              <a:t>The path to the server’s configuration</a:t>
            </a:r>
          </a:p>
          <a:p>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PidFile</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a:solidFill>
                  <a:srgbClr val="000000"/>
                </a:solidFill>
                <a:uFill>
                  <a:solidFill>
                    <a:srgbClr val="FFFFFF"/>
                  </a:solidFill>
                </a:uFill>
                <a:latin typeface="Ubuntu Light"/>
              </a:rPr>
              <a:t>directive</a:t>
            </a:r>
          </a:p>
          <a:p>
            <a:pPr marL="0" indent="0">
              <a:buNone/>
            </a:pPr>
            <a:r>
              <a:rPr lang="en-US" spc="-1" dirty="0">
                <a:solidFill>
                  <a:srgbClr val="000000"/>
                </a:solidFill>
                <a:uFill>
                  <a:solidFill>
                    <a:srgbClr val="FFFFFF"/>
                  </a:solidFill>
                </a:uFill>
                <a:latin typeface="Ubuntu Light"/>
              </a:rPr>
              <a:t>The process identification number for the </a:t>
            </a:r>
            <a:r>
              <a:rPr lang="en-US" spc="-1" dirty="0" err="1">
                <a:solidFill>
                  <a:srgbClr val="000000"/>
                </a:solidFill>
                <a:uFill>
                  <a:solidFill>
                    <a:srgbClr val="FFFFFF"/>
                  </a:solidFill>
                </a:uFill>
                <a:latin typeface="Ubuntu Light"/>
              </a:rPr>
              <a:t>httpd</a:t>
            </a:r>
            <a:r>
              <a:rPr lang="en-US" spc="-1" dirty="0">
                <a:solidFill>
                  <a:srgbClr val="000000"/>
                </a:solidFill>
                <a:uFill>
                  <a:solidFill>
                    <a:srgbClr val="FFFFFF"/>
                  </a:solidFill>
                </a:uFill>
                <a:latin typeface="Ubuntu Light"/>
              </a:rPr>
              <a:t> registered at starting the server</a:t>
            </a:r>
          </a:p>
          <a:p>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ServerName</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a:solidFill>
                  <a:srgbClr val="000000"/>
                </a:solidFill>
                <a:uFill>
                  <a:solidFill>
                    <a:srgbClr val="FFFFFF"/>
                  </a:solidFill>
                </a:uFill>
                <a:latin typeface="Ubuntu Light"/>
              </a:rPr>
              <a:t>directive</a:t>
            </a:r>
          </a:p>
          <a:p>
            <a:pPr marL="0" indent="0">
              <a:buNone/>
            </a:pPr>
            <a:r>
              <a:rPr lang="en-US" spc="-1" dirty="0">
                <a:solidFill>
                  <a:srgbClr val="000000"/>
                </a:solidFill>
                <a:uFill>
                  <a:solidFill>
                    <a:srgbClr val="FFFFFF"/>
                  </a:solidFill>
                </a:uFill>
                <a:latin typeface="Ubuntu Light"/>
              </a:rPr>
              <a:t>This is where you declare the name of your website</a:t>
            </a:r>
          </a:p>
          <a:p>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DocumentRoot</a:t>
            </a:r>
            <a:r>
              <a:rPr lang="en-US" spc="-1" dirty="0">
                <a:solidFill>
                  <a:srgbClr val="000000"/>
                </a:solidFill>
                <a:uFill>
                  <a:solidFill>
                    <a:srgbClr val="FFFFFF"/>
                  </a:solidFill>
                </a:uFill>
                <a:latin typeface="Ubuntu Light"/>
              </a:rPr>
              <a:t> directive</a:t>
            </a:r>
          </a:p>
          <a:p>
            <a:pPr marL="0" indent="0">
              <a:buNone/>
            </a:pPr>
            <a:r>
              <a:rPr lang="en-US" spc="-1" dirty="0">
                <a:solidFill>
                  <a:srgbClr val="000000"/>
                </a:solidFill>
                <a:uFill>
                  <a:solidFill>
                    <a:srgbClr val="FFFFFF"/>
                  </a:solidFill>
                </a:uFill>
                <a:latin typeface="Ubuntu Light"/>
              </a:rPr>
              <a:t>This is where your web documents (html files, images </a:t>
            </a:r>
            <a:r>
              <a:rPr lang="en-US" spc="-1" dirty="0" err="1">
                <a:solidFill>
                  <a:srgbClr val="000000"/>
                </a:solidFill>
                <a:uFill>
                  <a:solidFill>
                    <a:srgbClr val="FFFFFF"/>
                  </a:solidFill>
                </a:uFill>
                <a:latin typeface="Ubuntu Light"/>
              </a:rPr>
              <a:t>etc</a:t>
            </a:r>
            <a:r>
              <a:rPr lang="en-US" spc="-1" dirty="0">
                <a:solidFill>
                  <a:srgbClr val="000000"/>
                </a:solidFill>
                <a:uFill>
                  <a:solidFill>
                    <a:srgbClr val="FFFFFF"/>
                  </a:solidFill>
                </a:uFill>
                <a:latin typeface="Ubuntu Light"/>
              </a:rPr>
              <a:t>) should be located.</a:t>
            </a:r>
          </a:p>
          <a:p>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Listen </a:t>
            </a:r>
            <a:r>
              <a:rPr lang="en-US" spc="-1" dirty="0">
                <a:solidFill>
                  <a:srgbClr val="000000"/>
                </a:solidFill>
                <a:uFill>
                  <a:solidFill>
                    <a:srgbClr val="FFFFFF"/>
                  </a:solidFill>
                </a:uFill>
                <a:latin typeface="Ubuntu Light"/>
                <a:cs typeface="Courier New" panose="02070309020205020404" pitchFamily="49" charset="0"/>
              </a:rPr>
              <a:t>directive</a:t>
            </a:r>
          </a:p>
          <a:p>
            <a:pPr marL="0" indent="0">
              <a:buNone/>
            </a:pPr>
            <a:r>
              <a:rPr lang="en-US" spc="-1" dirty="0">
                <a:solidFill>
                  <a:srgbClr val="000000"/>
                </a:solidFill>
                <a:uFill>
                  <a:solidFill>
                    <a:srgbClr val="FFFFFF"/>
                  </a:solidFill>
                </a:uFill>
                <a:latin typeface="Ubuntu Light"/>
              </a:rPr>
              <a:t>The Listen directive instructs Apache </a:t>
            </a:r>
            <a:r>
              <a:rPr lang="en-US" spc="-1" dirty="0" err="1">
                <a:solidFill>
                  <a:srgbClr val="000000"/>
                </a:solidFill>
                <a:uFill>
                  <a:solidFill>
                    <a:srgbClr val="FFFFFF"/>
                  </a:solidFill>
                </a:uFill>
                <a:latin typeface="Ubuntu Light"/>
              </a:rPr>
              <a:t>httpd</a:t>
            </a:r>
            <a:r>
              <a:rPr lang="en-US" spc="-1" dirty="0">
                <a:solidFill>
                  <a:srgbClr val="000000"/>
                </a:solidFill>
                <a:uFill>
                  <a:solidFill>
                    <a:srgbClr val="FFFFFF"/>
                  </a:solidFill>
                </a:uFill>
                <a:latin typeface="Ubuntu Light"/>
              </a:rPr>
              <a:t> to listen to </a:t>
            </a:r>
            <a:r>
              <a:rPr lang="en-US" b="1" spc="-1" dirty="0">
                <a:solidFill>
                  <a:srgbClr val="000000"/>
                </a:solidFill>
                <a:uFill>
                  <a:solidFill>
                    <a:srgbClr val="FFFFFF"/>
                  </a:solidFill>
                </a:uFill>
                <a:latin typeface="Ubuntu Light"/>
              </a:rPr>
              <a:t>only specific IP addresses</a:t>
            </a:r>
            <a:r>
              <a:rPr lang="en-US" spc="-1" dirty="0">
                <a:solidFill>
                  <a:srgbClr val="000000"/>
                </a:solidFill>
                <a:uFill>
                  <a:solidFill>
                    <a:srgbClr val="FFFFFF"/>
                  </a:solidFill>
                </a:uFill>
                <a:latin typeface="Ubuntu Light"/>
              </a:rPr>
              <a:t> or </a:t>
            </a:r>
            <a:r>
              <a:rPr lang="en-US" b="1" spc="-1" dirty="0">
                <a:solidFill>
                  <a:srgbClr val="000000"/>
                </a:solidFill>
                <a:uFill>
                  <a:solidFill>
                    <a:srgbClr val="FFFFFF"/>
                  </a:solidFill>
                </a:uFill>
                <a:latin typeface="Ubuntu Light"/>
              </a:rPr>
              <a:t>ports</a:t>
            </a:r>
          </a:p>
          <a:p>
            <a:pPr marL="0" indent="0">
              <a:buNone/>
            </a:pPr>
            <a:endParaRPr lang="en-US" spc="-1" dirty="0">
              <a:solidFill>
                <a:srgbClr val="000000"/>
              </a:solidFill>
              <a:uFill>
                <a:solidFill>
                  <a:srgbClr val="FFFFFF"/>
                </a:solidFill>
              </a:uFill>
              <a:latin typeface="Ubuntu Light"/>
            </a:endParaRPr>
          </a:p>
          <a:p>
            <a:pPr marL="0" indent="0">
              <a:buNone/>
            </a:pPr>
            <a:endParaRPr lang="en-US" spc="-1" dirty="0">
              <a:solidFill>
                <a:srgbClr val="000000"/>
              </a:solidFill>
              <a:uFill>
                <a:solidFill>
                  <a:srgbClr val="FFFFFF"/>
                </a:solidFill>
              </a:uFill>
              <a:latin typeface="Ubuntu Light"/>
            </a:endParaRPr>
          </a:p>
        </p:txBody>
      </p:sp>
    </p:spTree>
    <p:extLst>
      <p:ext uri="{BB962C8B-B14F-4D97-AF65-F5344CB8AC3E}">
        <p14:creationId xmlns:p14="http://schemas.microsoft.com/office/powerpoint/2010/main" val="1293885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6719788" cy="615553"/>
          </a:xfrm>
        </p:spPr>
        <p:txBody>
          <a:bodyPr/>
          <a:lstStyle/>
          <a:p>
            <a:r>
              <a:rPr lang="en-US" dirty="0"/>
              <a:t>DIRECTIVES DESCRIPTION</a:t>
            </a:r>
          </a:p>
        </p:txBody>
      </p:sp>
      <p:sp>
        <p:nvSpPr>
          <p:cNvPr id="4" name="Slide Number Placeholder 3"/>
          <p:cNvSpPr>
            <a:spLocks noGrp="1"/>
          </p:cNvSpPr>
          <p:nvPr>
            <p:ph type="sldNum" sz="quarter" idx="12"/>
          </p:nvPr>
        </p:nvSpPr>
        <p:spPr/>
        <p:txBody>
          <a:bodyPr/>
          <a:lstStyle/>
          <a:p>
            <a:fld id="{E74780D0-A42E-4B83-BF42-5B555249210C}" type="slidenum">
              <a:rPr lang="en-US" smtClean="0"/>
              <a:pPr/>
              <a:t>25</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2553584"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Documentation explained </a:t>
            </a:r>
          </a:p>
        </p:txBody>
      </p:sp>
      <p:sp>
        <p:nvSpPr>
          <p:cNvPr id="5" name="Content Placeholder 4"/>
          <p:cNvSpPr>
            <a:spLocks noGrp="1"/>
          </p:cNvSpPr>
          <p:nvPr>
            <p:ph idx="1"/>
          </p:nvPr>
        </p:nvSpPr>
        <p:spPr/>
        <p:txBody>
          <a:bodyPr/>
          <a:lstStyle/>
          <a:p>
            <a:endParaRPr lang="en-US"/>
          </a:p>
        </p:txBody>
      </p:sp>
      <p:graphicFrame>
        <p:nvGraphicFramePr>
          <p:cNvPr id="9" name="جدول 7"/>
          <p:cNvGraphicFramePr>
            <a:graphicFrameLocks noGrp="1"/>
          </p:cNvGraphicFramePr>
          <p:nvPr>
            <p:extLst>
              <p:ext uri="{D42A27DB-BD31-4B8C-83A1-F6EECF244321}">
                <p14:modId xmlns:p14="http://schemas.microsoft.com/office/powerpoint/2010/main" val="870298564"/>
              </p:ext>
            </p:extLst>
          </p:nvPr>
        </p:nvGraphicFramePr>
        <p:xfrm>
          <a:off x="306900" y="819509"/>
          <a:ext cx="8554467" cy="5303520"/>
        </p:xfrm>
        <a:graphic>
          <a:graphicData uri="http://schemas.openxmlformats.org/drawingml/2006/table">
            <a:tbl>
              <a:tblPr bandRow="1">
                <a:tableStyleId>{3B4B98B0-60AC-42C2-AFA5-B58CD77FA1E5}</a:tableStyleId>
              </a:tblPr>
              <a:tblGrid>
                <a:gridCol w="1979100">
                  <a:extLst>
                    <a:ext uri="{9D8B030D-6E8A-4147-A177-3AD203B41FA5}">
                      <a16:colId xmlns:a16="http://schemas.microsoft.com/office/drawing/2014/main" val="20000"/>
                    </a:ext>
                  </a:extLst>
                </a:gridCol>
                <a:gridCol w="6575367">
                  <a:extLst>
                    <a:ext uri="{9D8B030D-6E8A-4147-A177-3AD203B41FA5}">
                      <a16:colId xmlns:a16="http://schemas.microsoft.com/office/drawing/2014/main" val="20001"/>
                    </a:ext>
                  </a:extLst>
                </a:gridCol>
              </a:tblGrid>
              <a:tr h="454605">
                <a:tc>
                  <a:txBody>
                    <a:bodyPr/>
                    <a:lstStyle/>
                    <a:p>
                      <a:pPr algn="l" rtl="0"/>
                      <a:r>
                        <a:rPr lang="en-US" sz="2400" kern="1200" cap="none" spc="-1" dirty="0">
                          <a:solidFill>
                            <a:srgbClr val="000000"/>
                          </a:solidFill>
                          <a:effectLst/>
                          <a:uFill>
                            <a:solidFill>
                              <a:srgbClr val="FFFFFF"/>
                            </a:solidFill>
                          </a:uFill>
                          <a:latin typeface="Ubuntu Light"/>
                          <a:ea typeface="+mn-ea"/>
                          <a:cs typeface="+mn-cs"/>
                          <a:hlinkClick r:id="rId3" action="ppaction://hlinkfile"/>
                        </a:rPr>
                        <a:t>Description:</a:t>
                      </a:r>
                      <a:endParaRPr lang="en-US" sz="2400" kern="1200" cap="none" spc="-1" dirty="0">
                        <a:solidFill>
                          <a:srgbClr val="000000"/>
                        </a:solidFill>
                        <a:effectLst/>
                        <a:uFill>
                          <a:solidFill>
                            <a:srgbClr val="FFFFFF"/>
                          </a:solidFill>
                        </a:uFill>
                        <a:latin typeface="Ubuntu Light"/>
                        <a:ea typeface="+mn-ea"/>
                        <a:cs typeface="+mn-cs"/>
                      </a:endParaRPr>
                    </a:p>
                  </a:txBody>
                  <a:tcPr anchor="ctr"/>
                </a:tc>
                <a:tc>
                  <a:txBody>
                    <a:bodyPr/>
                    <a:lstStyle/>
                    <a:p>
                      <a:pPr marL="0" algn="l" defTabSz="457200" rtl="0" eaLnBrk="1" latinLnBrk="0" hangingPunct="1"/>
                      <a:r>
                        <a:rPr lang="en-US" sz="2000" kern="1200" cap="none" spc="-1" dirty="0">
                          <a:solidFill>
                            <a:srgbClr val="000000"/>
                          </a:solidFill>
                          <a:effectLst/>
                          <a:uFill>
                            <a:solidFill>
                              <a:srgbClr val="FFFFFF"/>
                            </a:solidFill>
                          </a:uFill>
                          <a:latin typeface="Ubuntu Light"/>
                          <a:ea typeface="+mn-ea"/>
                          <a:cs typeface="+mn-cs"/>
                        </a:rPr>
                        <a:t>A brief description of the purpose of the directive.</a:t>
                      </a:r>
                    </a:p>
                  </a:txBody>
                  <a:tcPr anchor="ctr"/>
                </a:tc>
                <a:extLst>
                  <a:ext uri="{0D108BD9-81ED-4DB2-BD59-A6C34878D82A}">
                    <a16:rowId xmlns:a16="http://schemas.microsoft.com/office/drawing/2014/main" val="10000"/>
                  </a:ext>
                </a:extLst>
              </a:tr>
              <a:tr h="454605">
                <a:tc>
                  <a:txBody>
                    <a:bodyPr/>
                    <a:lstStyle/>
                    <a:p>
                      <a:pPr algn="l" rtl="0"/>
                      <a:r>
                        <a:rPr lang="en-US" sz="2400" kern="1200" cap="none" spc="-1" dirty="0">
                          <a:solidFill>
                            <a:srgbClr val="000000"/>
                          </a:solidFill>
                          <a:effectLst/>
                          <a:uFill>
                            <a:solidFill>
                              <a:srgbClr val="FFFFFF"/>
                            </a:solidFill>
                          </a:uFill>
                          <a:latin typeface="Ubuntu Light"/>
                          <a:ea typeface="+mn-ea"/>
                          <a:cs typeface="+mn-cs"/>
                          <a:hlinkClick r:id="rId3" action="ppaction://hlinkfile"/>
                        </a:rPr>
                        <a:t>Syntax:</a:t>
                      </a:r>
                      <a:endParaRPr lang="en-US" sz="2400" kern="1200" cap="none" spc="-1" dirty="0">
                        <a:solidFill>
                          <a:srgbClr val="000000"/>
                        </a:solidFill>
                        <a:effectLst/>
                        <a:uFill>
                          <a:solidFill>
                            <a:srgbClr val="FFFFFF"/>
                          </a:solidFill>
                        </a:uFill>
                        <a:latin typeface="Ubuntu Light"/>
                        <a:ea typeface="+mn-ea"/>
                        <a:cs typeface="+mn-cs"/>
                      </a:endParaRPr>
                    </a:p>
                  </a:txBody>
                  <a:tcPr anchor="ctr"/>
                </a:tc>
                <a:tc>
                  <a:txBody>
                    <a:bodyPr/>
                    <a:lstStyle/>
                    <a:p>
                      <a:pPr marL="0" algn="l" defTabSz="457200" rtl="0" eaLnBrk="1" latinLnBrk="0" hangingPunct="1"/>
                      <a:r>
                        <a:rPr lang="en-US" sz="2000" kern="1200" cap="none" spc="-1" dirty="0">
                          <a:solidFill>
                            <a:srgbClr val="000000"/>
                          </a:solidFill>
                          <a:effectLst/>
                          <a:uFill>
                            <a:solidFill>
                              <a:srgbClr val="FFFFFF"/>
                            </a:solidFill>
                          </a:uFill>
                          <a:latin typeface="Ubuntu Light"/>
                          <a:ea typeface="+mn-ea"/>
                          <a:cs typeface="+mn-cs"/>
                        </a:rPr>
                        <a:t>This indicates the format of the directive as it would appear in a configuration file</a:t>
                      </a:r>
                    </a:p>
                  </a:txBody>
                  <a:tcPr anchor="ctr"/>
                </a:tc>
                <a:extLst>
                  <a:ext uri="{0D108BD9-81ED-4DB2-BD59-A6C34878D82A}">
                    <a16:rowId xmlns:a16="http://schemas.microsoft.com/office/drawing/2014/main" val="10001"/>
                  </a:ext>
                </a:extLst>
              </a:tr>
              <a:tr h="259774">
                <a:tc>
                  <a:txBody>
                    <a:bodyPr/>
                    <a:lstStyle/>
                    <a:p>
                      <a:pPr algn="l" rtl="0"/>
                      <a:r>
                        <a:rPr lang="en-US" sz="2400" kern="1200" cap="none" spc="-1" dirty="0">
                          <a:solidFill>
                            <a:srgbClr val="000000"/>
                          </a:solidFill>
                          <a:effectLst/>
                          <a:uFill>
                            <a:solidFill>
                              <a:srgbClr val="FFFFFF"/>
                            </a:solidFill>
                          </a:uFill>
                          <a:latin typeface="Ubuntu Light"/>
                          <a:ea typeface="+mn-ea"/>
                          <a:cs typeface="+mn-cs"/>
                          <a:hlinkClick r:id="rId3" action="ppaction://hlinkfile"/>
                        </a:rPr>
                        <a:t>Status:</a:t>
                      </a:r>
                      <a:endParaRPr lang="en-US" sz="2400" kern="1200" cap="none" spc="-1" dirty="0">
                        <a:solidFill>
                          <a:srgbClr val="000000"/>
                        </a:solidFill>
                        <a:effectLst/>
                        <a:uFill>
                          <a:solidFill>
                            <a:srgbClr val="FFFFFF"/>
                          </a:solidFill>
                        </a:uFill>
                        <a:latin typeface="Ubuntu Light"/>
                        <a:ea typeface="+mn-ea"/>
                        <a:cs typeface="+mn-cs"/>
                      </a:endParaRPr>
                    </a:p>
                  </a:txBody>
                  <a:tcPr anchor="ctr"/>
                </a:tc>
                <a:tc>
                  <a:txBody>
                    <a:bodyPr/>
                    <a:lstStyle/>
                    <a:p>
                      <a:pPr marL="0" algn="l" defTabSz="457200" rtl="0" eaLnBrk="1" latinLnBrk="0" hangingPunct="1"/>
                      <a:r>
                        <a:rPr lang="en-US" sz="2000" kern="1200" cap="none" spc="-1" dirty="0">
                          <a:solidFill>
                            <a:srgbClr val="000000"/>
                          </a:solidFill>
                          <a:effectLst/>
                          <a:uFill>
                            <a:solidFill>
                              <a:srgbClr val="FFFFFF"/>
                            </a:solidFill>
                          </a:uFill>
                          <a:latin typeface="Ubuntu Light"/>
                          <a:ea typeface="+mn-ea"/>
                          <a:cs typeface="+mn-cs"/>
                        </a:rPr>
                        <a:t>This indicates how tightly bound into the Apache Web server the directive:</a:t>
                      </a:r>
                    </a:p>
                    <a:p>
                      <a:pPr marL="0" algn="l" defTabSz="457200" rtl="0" eaLnBrk="1" latinLnBrk="0" hangingPunct="1"/>
                      <a:r>
                        <a:rPr lang="en-US" sz="2000" b="1" kern="1200" cap="none" spc="-1" dirty="0">
                          <a:solidFill>
                            <a:srgbClr val="000000"/>
                          </a:solidFill>
                          <a:effectLst/>
                          <a:uFill>
                            <a:solidFill>
                              <a:srgbClr val="FFFFFF"/>
                            </a:solidFill>
                          </a:uFill>
                          <a:latin typeface="Ubuntu Light"/>
                          <a:ea typeface="+mn-ea"/>
                          <a:cs typeface="+mn-cs"/>
                        </a:rPr>
                        <a:t>Core</a:t>
                      </a:r>
                      <a:r>
                        <a:rPr lang="en-US" sz="2000" kern="1200" cap="none" spc="-1" dirty="0">
                          <a:solidFill>
                            <a:srgbClr val="000000"/>
                          </a:solidFill>
                          <a:effectLst/>
                          <a:uFill>
                            <a:solidFill>
                              <a:srgbClr val="FFFFFF"/>
                            </a:solidFill>
                          </a:uFill>
                          <a:latin typeface="Ubuntu Light"/>
                          <a:ea typeface="+mn-ea"/>
                          <a:cs typeface="+mn-cs"/>
                        </a:rPr>
                        <a:t>: means it is part of the innermost portions of the Apache Web server, and is always available. </a:t>
                      </a:r>
                    </a:p>
                    <a:p>
                      <a:pPr marL="0" algn="l" defTabSz="457200" rtl="0" eaLnBrk="1" latinLnBrk="0" hangingPunct="1"/>
                      <a:r>
                        <a:rPr lang="en-US" sz="2000" b="1" kern="1200" cap="none" spc="-1" dirty="0">
                          <a:solidFill>
                            <a:srgbClr val="000000"/>
                          </a:solidFill>
                          <a:effectLst/>
                          <a:uFill>
                            <a:solidFill>
                              <a:srgbClr val="FFFFFF"/>
                            </a:solidFill>
                          </a:uFill>
                          <a:latin typeface="Ubuntu Light"/>
                          <a:ea typeface="+mn-ea"/>
                          <a:cs typeface="+mn-cs"/>
                        </a:rPr>
                        <a:t>MPM</a:t>
                      </a:r>
                      <a:r>
                        <a:rPr lang="en-US" sz="2000" kern="1200" cap="none" spc="-1" dirty="0">
                          <a:solidFill>
                            <a:srgbClr val="000000"/>
                          </a:solidFill>
                          <a:effectLst/>
                          <a:uFill>
                            <a:solidFill>
                              <a:srgbClr val="FFFFFF"/>
                            </a:solidFill>
                          </a:uFill>
                          <a:latin typeface="Ubuntu Light"/>
                          <a:ea typeface="+mn-ea"/>
                          <a:cs typeface="+mn-cs"/>
                        </a:rPr>
                        <a:t>: is provided by a Multi-Processing Module.</a:t>
                      </a:r>
                    </a:p>
                    <a:p>
                      <a:pPr marL="0" algn="l" defTabSz="457200" rtl="0" eaLnBrk="1" latinLnBrk="0" hangingPunct="1"/>
                      <a:r>
                        <a:rPr lang="en-US" sz="2000" b="1" kern="1200" cap="none" spc="-1" dirty="0">
                          <a:solidFill>
                            <a:srgbClr val="000000"/>
                          </a:solidFill>
                          <a:effectLst/>
                          <a:uFill>
                            <a:solidFill>
                              <a:srgbClr val="FFFFFF"/>
                            </a:solidFill>
                          </a:uFill>
                          <a:latin typeface="Ubuntu Light"/>
                          <a:ea typeface="+mn-ea"/>
                          <a:cs typeface="+mn-cs"/>
                        </a:rPr>
                        <a:t>Base</a:t>
                      </a:r>
                      <a:r>
                        <a:rPr lang="en-US" sz="2000" kern="1200" cap="none" spc="-1" dirty="0">
                          <a:solidFill>
                            <a:srgbClr val="000000"/>
                          </a:solidFill>
                          <a:effectLst/>
                          <a:uFill>
                            <a:solidFill>
                              <a:srgbClr val="FFFFFF"/>
                            </a:solidFill>
                          </a:uFill>
                          <a:latin typeface="Ubuntu Light"/>
                          <a:ea typeface="+mn-ea"/>
                          <a:cs typeface="+mn-cs"/>
                        </a:rPr>
                        <a:t>: supported by one of the standard Apache modules which is compiled into the server by default, and is therefore normally available. </a:t>
                      </a:r>
                    </a:p>
                    <a:p>
                      <a:pPr marL="0" algn="l" defTabSz="457200" rtl="0" eaLnBrk="1" latinLnBrk="0" hangingPunct="1"/>
                      <a:r>
                        <a:rPr lang="en-US" sz="2000" b="1" kern="1200" cap="none" spc="-1" dirty="0">
                          <a:solidFill>
                            <a:srgbClr val="000000"/>
                          </a:solidFill>
                          <a:effectLst/>
                          <a:uFill>
                            <a:solidFill>
                              <a:srgbClr val="FFFFFF"/>
                            </a:solidFill>
                          </a:uFill>
                          <a:latin typeface="Ubuntu Light"/>
                          <a:ea typeface="+mn-ea"/>
                          <a:cs typeface="+mn-cs"/>
                        </a:rPr>
                        <a:t>Extension</a:t>
                      </a:r>
                      <a:r>
                        <a:rPr lang="en-US" sz="2000" kern="1200" cap="none" spc="-1" dirty="0">
                          <a:solidFill>
                            <a:srgbClr val="000000"/>
                          </a:solidFill>
                          <a:effectLst/>
                          <a:uFill>
                            <a:solidFill>
                              <a:srgbClr val="FFFFFF"/>
                            </a:solidFill>
                          </a:uFill>
                          <a:latin typeface="Ubuntu Light"/>
                          <a:ea typeface="+mn-ea"/>
                          <a:cs typeface="+mn-cs"/>
                        </a:rPr>
                        <a:t>: is provided by one of the modules included with the Apache server kit, but the module isn't normally compiled into the server. </a:t>
                      </a:r>
                    </a:p>
                  </a:txBody>
                  <a:tcPr anchor="ctr"/>
                </a:tc>
                <a:extLst>
                  <a:ext uri="{0D108BD9-81ED-4DB2-BD59-A6C34878D82A}">
                    <a16:rowId xmlns:a16="http://schemas.microsoft.com/office/drawing/2014/main" val="10002"/>
                  </a:ext>
                </a:extLst>
              </a:tr>
              <a:tr h="259774">
                <a:tc>
                  <a:txBody>
                    <a:bodyPr/>
                    <a:lstStyle/>
                    <a:p>
                      <a:pPr algn="l" rtl="0"/>
                      <a:r>
                        <a:rPr lang="en-US" sz="2400" kern="1200" cap="none" spc="-1" dirty="0">
                          <a:solidFill>
                            <a:srgbClr val="000000"/>
                          </a:solidFill>
                          <a:effectLst/>
                          <a:uFill>
                            <a:solidFill>
                              <a:srgbClr val="FFFFFF"/>
                            </a:solidFill>
                          </a:uFill>
                          <a:latin typeface="Ubuntu Light"/>
                          <a:ea typeface="+mn-ea"/>
                          <a:cs typeface="+mn-cs"/>
                          <a:hlinkClick r:id="rId3" action="ppaction://hlinkfile"/>
                        </a:rPr>
                        <a:t>Module:</a:t>
                      </a:r>
                      <a:endParaRPr lang="en-US" sz="2400" kern="1200" cap="none" spc="-1" dirty="0">
                        <a:solidFill>
                          <a:srgbClr val="000000"/>
                        </a:solidFill>
                        <a:effectLst/>
                        <a:uFill>
                          <a:solidFill>
                            <a:srgbClr val="FFFFFF"/>
                          </a:solidFill>
                        </a:uFill>
                        <a:latin typeface="Ubuntu Light"/>
                        <a:ea typeface="+mn-ea"/>
                        <a:cs typeface="+mn-cs"/>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kern="1200" cap="none" spc="-1" dirty="0">
                          <a:solidFill>
                            <a:srgbClr val="000000"/>
                          </a:solidFill>
                          <a:effectLst/>
                          <a:uFill>
                            <a:solidFill>
                              <a:srgbClr val="FFFFFF"/>
                            </a:solidFill>
                          </a:uFill>
                          <a:latin typeface="Ubuntu Light"/>
                          <a:ea typeface="+mn-ea"/>
                          <a:cs typeface="+mn-cs"/>
                        </a:rPr>
                        <a:t>This quite simply lists the name of the source module which defines the directive.</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5401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6719788" cy="615553"/>
          </a:xfrm>
        </p:spPr>
        <p:txBody>
          <a:bodyPr/>
          <a:lstStyle/>
          <a:p>
            <a:r>
              <a:rPr lang="en-US" dirty="0"/>
              <a:t>DIRECTIVES DESCRIPTION</a:t>
            </a:r>
          </a:p>
        </p:txBody>
      </p:sp>
      <p:sp>
        <p:nvSpPr>
          <p:cNvPr id="4" name="Slide Number Placeholder 3"/>
          <p:cNvSpPr>
            <a:spLocks noGrp="1"/>
          </p:cNvSpPr>
          <p:nvPr>
            <p:ph type="sldNum" sz="quarter" idx="12"/>
          </p:nvPr>
        </p:nvSpPr>
        <p:spPr/>
        <p:txBody>
          <a:bodyPr/>
          <a:lstStyle/>
          <a:p>
            <a:fld id="{E74780D0-A42E-4B83-BF42-5B555249210C}" type="slidenum">
              <a:rPr lang="en-US" smtClean="0"/>
              <a:pPr/>
              <a:t>26</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2553584"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Documentation explained </a:t>
            </a:r>
          </a:p>
        </p:txBody>
      </p:sp>
      <p:sp>
        <p:nvSpPr>
          <p:cNvPr id="5" name="Content Placeholder 4"/>
          <p:cNvSpPr>
            <a:spLocks noGrp="1"/>
          </p:cNvSpPr>
          <p:nvPr>
            <p:ph idx="1"/>
          </p:nvPr>
        </p:nvSpPr>
        <p:spPr/>
        <p:txBody>
          <a:bodyPr/>
          <a:lstStyle/>
          <a:p>
            <a:endParaRPr lang="en-US"/>
          </a:p>
        </p:txBody>
      </p:sp>
      <p:graphicFrame>
        <p:nvGraphicFramePr>
          <p:cNvPr id="9" name="جدول 7"/>
          <p:cNvGraphicFramePr>
            <a:graphicFrameLocks noGrp="1"/>
          </p:cNvGraphicFramePr>
          <p:nvPr>
            <p:extLst>
              <p:ext uri="{D42A27DB-BD31-4B8C-83A1-F6EECF244321}">
                <p14:modId xmlns:p14="http://schemas.microsoft.com/office/powerpoint/2010/main" val="2354395029"/>
              </p:ext>
            </p:extLst>
          </p:nvPr>
        </p:nvGraphicFramePr>
        <p:xfrm>
          <a:off x="306900" y="819509"/>
          <a:ext cx="8554467" cy="5273040"/>
        </p:xfrm>
        <a:graphic>
          <a:graphicData uri="http://schemas.openxmlformats.org/drawingml/2006/table">
            <a:tbl>
              <a:tblPr bandRow="1">
                <a:tableStyleId>{3B4B98B0-60AC-42C2-AFA5-B58CD77FA1E5}</a:tableStyleId>
              </a:tblPr>
              <a:tblGrid>
                <a:gridCol w="1979100">
                  <a:extLst>
                    <a:ext uri="{9D8B030D-6E8A-4147-A177-3AD203B41FA5}">
                      <a16:colId xmlns:a16="http://schemas.microsoft.com/office/drawing/2014/main" val="20000"/>
                    </a:ext>
                  </a:extLst>
                </a:gridCol>
                <a:gridCol w="6575367">
                  <a:extLst>
                    <a:ext uri="{9D8B030D-6E8A-4147-A177-3AD203B41FA5}">
                      <a16:colId xmlns:a16="http://schemas.microsoft.com/office/drawing/2014/main" val="20001"/>
                    </a:ext>
                  </a:extLst>
                </a:gridCol>
              </a:tblGrid>
              <a:tr h="454605">
                <a:tc>
                  <a:txBody>
                    <a:bodyPr/>
                    <a:lstStyle/>
                    <a:p>
                      <a:pPr marL="0" algn="l" defTabSz="457200" rtl="0" eaLnBrk="1" latinLnBrk="0" hangingPunct="1"/>
                      <a:r>
                        <a:rPr lang="en-US" sz="2400" kern="1200" cap="none" spc="-1" dirty="0">
                          <a:solidFill>
                            <a:srgbClr val="000000"/>
                          </a:solidFill>
                          <a:effectLst/>
                          <a:uFill>
                            <a:solidFill>
                              <a:srgbClr val="FFFFFF"/>
                            </a:solidFill>
                          </a:uFill>
                          <a:latin typeface="Ubuntu Light"/>
                          <a:ea typeface="+mn-ea"/>
                          <a:cs typeface="+mn-cs"/>
                          <a:hlinkClick r:id="rId3" action="ppaction://hlinkfile"/>
                        </a:rPr>
                        <a:t>Context:</a:t>
                      </a:r>
                      <a:endParaRPr lang="en-US" sz="2400" kern="1200" cap="none" spc="-1" dirty="0">
                        <a:solidFill>
                          <a:srgbClr val="000000"/>
                        </a:solidFill>
                        <a:effectLst/>
                        <a:uFill>
                          <a:solidFill>
                            <a:srgbClr val="FFFFFF"/>
                          </a:solidFill>
                        </a:uFill>
                        <a:latin typeface="Ubuntu Light"/>
                        <a:ea typeface="+mn-ea"/>
                        <a:cs typeface="+mn-cs"/>
                      </a:endParaRPr>
                    </a:p>
                  </a:txBody>
                  <a:tcPr anchor="ctr"/>
                </a:tc>
                <a:tc>
                  <a:txBody>
                    <a:bodyPr/>
                    <a:lstStyle/>
                    <a:p>
                      <a:pPr algn="l" rtl="0"/>
                      <a:r>
                        <a:rPr lang="en-US" sz="2000" kern="1200" cap="none" spc="-1" dirty="0">
                          <a:solidFill>
                            <a:srgbClr val="000000"/>
                          </a:solidFill>
                          <a:effectLst/>
                          <a:uFill>
                            <a:solidFill>
                              <a:srgbClr val="FFFFFF"/>
                            </a:solidFill>
                          </a:uFill>
                          <a:latin typeface="Ubuntu Light"/>
                          <a:ea typeface="+mn-ea"/>
                          <a:cs typeface="+mn-cs"/>
                        </a:rPr>
                        <a:t>This indicates where in the server's configuration files the directive is legal. </a:t>
                      </a:r>
                    </a:p>
                    <a:p>
                      <a:pPr algn="l" rtl="0"/>
                      <a:r>
                        <a:rPr lang="en-US" sz="2000" b="1" kern="1200" cap="none" spc="-1" dirty="0">
                          <a:solidFill>
                            <a:srgbClr val="000000"/>
                          </a:solidFill>
                          <a:effectLst/>
                          <a:uFill>
                            <a:solidFill>
                              <a:srgbClr val="FFFFFF"/>
                            </a:solidFill>
                          </a:uFill>
                          <a:latin typeface="Ubuntu Light"/>
                          <a:ea typeface="+mn-ea"/>
                          <a:cs typeface="+mn-cs"/>
                        </a:rPr>
                        <a:t>Server </a:t>
                      </a:r>
                      <a:r>
                        <a:rPr lang="en-US" sz="2000" b="1" kern="1200" cap="none" spc="-1" dirty="0" err="1">
                          <a:solidFill>
                            <a:srgbClr val="000000"/>
                          </a:solidFill>
                          <a:effectLst/>
                          <a:uFill>
                            <a:solidFill>
                              <a:srgbClr val="FFFFFF"/>
                            </a:solidFill>
                          </a:uFill>
                          <a:latin typeface="Ubuntu Light"/>
                          <a:ea typeface="+mn-ea"/>
                          <a:cs typeface="+mn-cs"/>
                        </a:rPr>
                        <a:t>config</a:t>
                      </a:r>
                      <a:r>
                        <a:rPr lang="en-US" sz="2000" kern="1200" cap="none" spc="-1" dirty="0">
                          <a:solidFill>
                            <a:srgbClr val="000000"/>
                          </a:solidFill>
                          <a:effectLst/>
                          <a:uFill>
                            <a:solidFill>
                              <a:srgbClr val="FFFFFF"/>
                            </a:solidFill>
                          </a:uFill>
                          <a:latin typeface="Ubuntu Light"/>
                          <a:ea typeface="+mn-ea"/>
                          <a:cs typeface="+mn-cs"/>
                        </a:rPr>
                        <a:t>: This means that the directive may be used in the server configuration files (e.g., </a:t>
                      </a:r>
                      <a:r>
                        <a:rPr lang="en-US" sz="2000" kern="1200" cap="none" spc="-1" dirty="0" err="1">
                          <a:solidFill>
                            <a:srgbClr val="000000"/>
                          </a:solidFill>
                          <a:effectLst/>
                          <a:uFill>
                            <a:solidFill>
                              <a:srgbClr val="FFFFFF"/>
                            </a:solidFill>
                          </a:uFill>
                          <a:latin typeface="Ubuntu Light"/>
                          <a:ea typeface="+mn-ea"/>
                          <a:cs typeface="+mn-cs"/>
                        </a:rPr>
                        <a:t>httpd.conf</a:t>
                      </a:r>
                      <a:r>
                        <a:rPr lang="en-US" sz="2000" kern="1200" cap="none" spc="-1" dirty="0">
                          <a:solidFill>
                            <a:srgbClr val="000000"/>
                          </a:solidFill>
                          <a:effectLst/>
                          <a:uFill>
                            <a:solidFill>
                              <a:srgbClr val="FFFFFF"/>
                            </a:solidFill>
                          </a:uFill>
                          <a:latin typeface="Ubuntu Light"/>
                          <a:ea typeface="+mn-ea"/>
                          <a:cs typeface="+mn-cs"/>
                        </a:rPr>
                        <a:t>), but not within any &lt;VirtualHost&gt; or &lt;Directory&gt; containers. It is not allowed in .</a:t>
                      </a:r>
                      <a:r>
                        <a:rPr lang="en-US" sz="2000" kern="1200" cap="none" spc="-1" dirty="0" err="1">
                          <a:solidFill>
                            <a:srgbClr val="000000"/>
                          </a:solidFill>
                          <a:effectLst/>
                          <a:uFill>
                            <a:solidFill>
                              <a:srgbClr val="FFFFFF"/>
                            </a:solidFill>
                          </a:uFill>
                          <a:latin typeface="Ubuntu Light"/>
                          <a:ea typeface="+mn-ea"/>
                          <a:cs typeface="+mn-cs"/>
                        </a:rPr>
                        <a:t>htaccess</a:t>
                      </a:r>
                      <a:r>
                        <a:rPr lang="en-US" sz="2000" kern="1200" cap="none" spc="-1" dirty="0">
                          <a:solidFill>
                            <a:srgbClr val="000000"/>
                          </a:solidFill>
                          <a:effectLst/>
                          <a:uFill>
                            <a:solidFill>
                              <a:srgbClr val="FFFFFF"/>
                            </a:solidFill>
                          </a:uFill>
                          <a:latin typeface="Ubuntu Light"/>
                          <a:ea typeface="+mn-ea"/>
                          <a:cs typeface="+mn-cs"/>
                        </a:rPr>
                        <a:t> files at all. </a:t>
                      </a:r>
                    </a:p>
                    <a:p>
                      <a:pPr algn="l" rtl="0"/>
                      <a:r>
                        <a:rPr lang="en-US" sz="2000" b="1" kern="1200" cap="none" spc="-1" dirty="0">
                          <a:solidFill>
                            <a:srgbClr val="000000"/>
                          </a:solidFill>
                          <a:effectLst/>
                          <a:uFill>
                            <a:solidFill>
                              <a:srgbClr val="FFFFFF"/>
                            </a:solidFill>
                          </a:uFill>
                          <a:latin typeface="Ubuntu Light"/>
                          <a:ea typeface="+mn-ea"/>
                          <a:cs typeface="+mn-cs"/>
                        </a:rPr>
                        <a:t>Virtual host </a:t>
                      </a:r>
                      <a:r>
                        <a:rPr lang="en-US" sz="2000" kern="1200" cap="none" spc="-1" dirty="0">
                          <a:solidFill>
                            <a:srgbClr val="000000"/>
                          </a:solidFill>
                          <a:effectLst/>
                          <a:uFill>
                            <a:solidFill>
                              <a:srgbClr val="FFFFFF"/>
                            </a:solidFill>
                          </a:uFill>
                          <a:latin typeface="Ubuntu Light"/>
                          <a:ea typeface="+mn-ea"/>
                          <a:cs typeface="+mn-cs"/>
                        </a:rPr>
                        <a:t>:This context means that the directive may appear inside &lt;VirtualHost&gt; containers in the server configuration files. </a:t>
                      </a:r>
                    </a:p>
                    <a:p>
                      <a:pPr algn="l" rtl="0"/>
                      <a:r>
                        <a:rPr lang="en-US" sz="2000" b="1" kern="1200" cap="none" spc="-1" dirty="0">
                          <a:solidFill>
                            <a:srgbClr val="000000"/>
                          </a:solidFill>
                          <a:effectLst/>
                          <a:uFill>
                            <a:solidFill>
                              <a:srgbClr val="FFFFFF"/>
                            </a:solidFill>
                          </a:uFill>
                          <a:latin typeface="Ubuntu Light"/>
                          <a:ea typeface="+mn-ea"/>
                          <a:cs typeface="+mn-cs"/>
                        </a:rPr>
                        <a:t>Directory</a:t>
                      </a:r>
                      <a:r>
                        <a:rPr lang="en-US" sz="2000" kern="1200" cap="none" spc="-1" dirty="0">
                          <a:solidFill>
                            <a:srgbClr val="000000"/>
                          </a:solidFill>
                          <a:effectLst/>
                          <a:uFill>
                            <a:solidFill>
                              <a:srgbClr val="FFFFFF"/>
                            </a:solidFill>
                          </a:uFill>
                          <a:latin typeface="Ubuntu Light"/>
                          <a:ea typeface="+mn-ea"/>
                          <a:cs typeface="+mn-cs"/>
                        </a:rPr>
                        <a:t> :A directive marked as being valid in this context may be used inside &lt;Directory&gt;, &lt;Location&gt;, &lt;Files&gt;, and &lt;Proxy&gt; containers in the server configuration files, subject to the restrictions outlined in Configuration Sections. </a:t>
                      </a:r>
                    </a:p>
                    <a:p>
                      <a:pPr algn="l" rtl="0"/>
                      <a:r>
                        <a:rPr lang="en-US" sz="2000" b="1" kern="1200" cap="none" spc="-1" dirty="0">
                          <a:solidFill>
                            <a:srgbClr val="000000"/>
                          </a:solidFill>
                          <a:effectLst/>
                          <a:uFill>
                            <a:solidFill>
                              <a:srgbClr val="FFFFFF"/>
                            </a:solidFill>
                          </a:uFill>
                          <a:latin typeface="Ubuntu Light"/>
                          <a:ea typeface="+mn-ea"/>
                          <a:cs typeface="+mn-cs"/>
                        </a:rPr>
                        <a:t>.</a:t>
                      </a:r>
                      <a:r>
                        <a:rPr lang="en-US" sz="2000" b="1" kern="1200" cap="none" spc="-1" dirty="0" err="1">
                          <a:solidFill>
                            <a:srgbClr val="000000"/>
                          </a:solidFill>
                          <a:effectLst/>
                          <a:uFill>
                            <a:solidFill>
                              <a:srgbClr val="FFFFFF"/>
                            </a:solidFill>
                          </a:uFill>
                          <a:latin typeface="Ubuntu Light"/>
                          <a:ea typeface="+mn-ea"/>
                          <a:cs typeface="+mn-cs"/>
                        </a:rPr>
                        <a:t>htaccess</a:t>
                      </a:r>
                      <a:r>
                        <a:rPr lang="en-US" sz="2000" kern="1200" cap="none" spc="-1" dirty="0">
                          <a:solidFill>
                            <a:srgbClr val="000000"/>
                          </a:solidFill>
                          <a:effectLst/>
                          <a:uFill>
                            <a:solidFill>
                              <a:srgbClr val="FFFFFF"/>
                            </a:solidFill>
                          </a:uFill>
                          <a:latin typeface="Ubuntu Light"/>
                          <a:ea typeface="+mn-ea"/>
                          <a:cs typeface="+mn-cs"/>
                        </a:rPr>
                        <a:t>: If a directive is valid in this context, it means that it can appear inside per-directory .</a:t>
                      </a:r>
                      <a:r>
                        <a:rPr lang="en-US" sz="2000" kern="1200" cap="none" spc="-1" dirty="0" err="1">
                          <a:solidFill>
                            <a:srgbClr val="000000"/>
                          </a:solidFill>
                          <a:effectLst/>
                          <a:uFill>
                            <a:solidFill>
                              <a:srgbClr val="FFFFFF"/>
                            </a:solidFill>
                          </a:uFill>
                          <a:latin typeface="Ubuntu Light"/>
                          <a:ea typeface="+mn-ea"/>
                          <a:cs typeface="+mn-cs"/>
                        </a:rPr>
                        <a:t>htaccess</a:t>
                      </a:r>
                      <a:r>
                        <a:rPr lang="en-US" sz="2000" kern="1200" cap="none" spc="-1" dirty="0">
                          <a:solidFill>
                            <a:srgbClr val="000000"/>
                          </a:solidFill>
                          <a:effectLst/>
                          <a:uFill>
                            <a:solidFill>
                              <a:srgbClr val="FFFFFF"/>
                            </a:solidFill>
                          </a:uFill>
                          <a:latin typeface="Ubuntu Light"/>
                          <a:ea typeface="+mn-ea"/>
                          <a:cs typeface="+mn-cs"/>
                        </a:rPr>
                        <a:t> files. It may not be processed, though depending upon the overrides currently active.</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66064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478516" cy="615553"/>
          </a:xfrm>
        </p:spPr>
        <p:txBody>
          <a:bodyPr/>
          <a:lstStyle/>
          <a:p>
            <a:r>
              <a:rPr lang="en-US" dirty="0" err="1">
                <a:ea typeface="DejaVu Sans" charset="0"/>
                <a:cs typeface="DejaVu Sans" charset="0"/>
              </a:rPr>
              <a:t>AllowOverride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27</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192911155"/>
              </p:ext>
            </p:extLst>
          </p:nvPr>
        </p:nvGraphicFramePr>
        <p:xfrm>
          <a:off x="306388" y="827776"/>
          <a:ext cx="8458050" cy="2987040"/>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marL="0" algn="l" defTabSz="457200" rtl="0" eaLnBrk="1" latinLnBrk="0" hangingPunct="1"/>
                      <a:r>
                        <a:rPr lang="en-US" sz="2400" kern="1200" cap="none" spc="-1" dirty="0">
                          <a:solidFill>
                            <a:srgbClr val="000000"/>
                          </a:solidFill>
                          <a:effectLst/>
                          <a:uFill>
                            <a:solidFill>
                              <a:srgbClr val="FFFFFF"/>
                            </a:solidFill>
                          </a:uFill>
                          <a:latin typeface="Ubuntu Light"/>
                          <a:ea typeface="+mn-ea"/>
                          <a:cs typeface="+mn-cs"/>
                          <a:hlinkClick r:id="rId3" action="ppaction://hlinkfile"/>
                        </a:rPr>
                        <a:t>Description:</a:t>
                      </a:r>
                      <a:endParaRPr lang="en-US" sz="2400" kern="1200" cap="none" spc="-1" dirty="0">
                        <a:solidFill>
                          <a:srgbClr val="000000"/>
                        </a:solidFill>
                        <a:effectLst/>
                        <a:uFill>
                          <a:solidFill>
                            <a:srgbClr val="FFFFFF"/>
                          </a:solidFill>
                        </a:uFill>
                        <a:latin typeface="Ubuntu Light"/>
                        <a:ea typeface="+mn-ea"/>
                        <a:cs typeface="+mn-cs"/>
                      </a:endParaRPr>
                    </a:p>
                  </a:txBody>
                  <a:tcPr anchor="ctr"/>
                </a:tc>
                <a:tc>
                  <a:txBody>
                    <a:bodyPr/>
                    <a:lstStyle/>
                    <a:p>
                      <a:pPr marL="0" algn="l" defTabSz="457200" rtl="0" eaLnBrk="1" latinLnBrk="0" hangingPunct="1"/>
                      <a:r>
                        <a:rPr lang="en-US" sz="2000" kern="1200" cap="none" spc="-1" dirty="0">
                          <a:solidFill>
                            <a:srgbClr val="000000"/>
                          </a:solidFill>
                          <a:effectLst/>
                          <a:uFill>
                            <a:solidFill>
                              <a:srgbClr val="FFFFFF"/>
                            </a:solidFill>
                          </a:uFill>
                          <a:latin typeface="Ubuntu Light"/>
                          <a:ea typeface="+mn-ea"/>
                          <a:cs typeface="+mn-cs"/>
                        </a:rPr>
                        <a:t>Types of directives that are allowed in .</a:t>
                      </a:r>
                      <a:r>
                        <a:rPr lang="en-US" sz="2000" kern="1200" cap="none" spc="-1" dirty="0" err="1">
                          <a:solidFill>
                            <a:srgbClr val="000000"/>
                          </a:solidFill>
                          <a:effectLst/>
                          <a:uFill>
                            <a:solidFill>
                              <a:srgbClr val="FFFFFF"/>
                            </a:solidFill>
                          </a:uFill>
                          <a:latin typeface="Ubuntu Light"/>
                          <a:ea typeface="+mn-ea"/>
                          <a:cs typeface="+mn-cs"/>
                        </a:rPr>
                        <a:t>htaccess</a:t>
                      </a:r>
                      <a:r>
                        <a:rPr lang="en-US" sz="2000" kern="1200" cap="none" spc="-1" dirty="0">
                          <a:solidFill>
                            <a:srgbClr val="000000"/>
                          </a:solidFill>
                          <a:effectLst/>
                          <a:uFill>
                            <a:solidFill>
                              <a:srgbClr val="FFFFFF"/>
                            </a:solidFill>
                          </a:uFill>
                          <a:latin typeface="Ubuntu Light"/>
                          <a:ea typeface="+mn-ea"/>
                          <a:cs typeface="+mn-cs"/>
                        </a:rPr>
                        <a:t> files</a:t>
                      </a:r>
                    </a:p>
                  </a:txBody>
                  <a:tcPr anchor="ctr"/>
                </a:tc>
                <a:extLst>
                  <a:ext uri="{0D108BD9-81ED-4DB2-BD59-A6C34878D82A}">
                    <a16:rowId xmlns:a16="http://schemas.microsoft.com/office/drawing/2014/main" val="4129105726"/>
                  </a:ext>
                </a:extLst>
              </a:tr>
              <a:tr h="454605">
                <a:tc>
                  <a:txBody>
                    <a:bodyPr/>
                    <a:lstStyle/>
                    <a:p>
                      <a:pPr marL="0" algn="l" defTabSz="457200" rtl="0" eaLnBrk="1" latinLnBrk="0" hangingPunct="1"/>
                      <a:r>
                        <a:rPr lang="en-US" sz="2400" kern="1200" cap="none" spc="-1" dirty="0">
                          <a:solidFill>
                            <a:srgbClr val="000000"/>
                          </a:solidFill>
                          <a:effectLst/>
                          <a:uFill>
                            <a:solidFill>
                              <a:srgbClr val="FFFFFF"/>
                            </a:solidFill>
                          </a:uFill>
                          <a:latin typeface="Ubuntu Light"/>
                          <a:ea typeface="+mn-ea"/>
                          <a:cs typeface="+mn-cs"/>
                          <a:hlinkClick r:id="rId3" action="ppaction://hlinkfile"/>
                        </a:rPr>
                        <a:t>Syntax:</a:t>
                      </a:r>
                      <a:endParaRPr lang="en-US" sz="2400" kern="1200" cap="none" spc="-1" dirty="0">
                        <a:solidFill>
                          <a:srgbClr val="000000"/>
                        </a:solidFill>
                        <a:effectLst/>
                        <a:uFill>
                          <a:solidFill>
                            <a:srgbClr val="FFFFFF"/>
                          </a:solidFill>
                        </a:uFill>
                        <a:latin typeface="Ubuntu Light"/>
                        <a:ea typeface="+mn-ea"/>
                        <a:cs typeface="+mn-cs"/>
                      </a:endParaRPr>
                    </a:p>
                  </a:txBody>
                  <a:tcPr anchor="ctr"/>
                </a:tc>
                <a:tc>
                  <a:txBody>
                    <a:bodyPr/>
                    <a:lstStyle/>
                    <a:p>
                      <a:pPr marL="0" algn="l" defTabSz="457200" rtl="0" eaLnBrk="1" latinLnBrk="0" hangingPunct="1"/>
                      <a:r>
                        <a:rPr lang="en-US" sz="2000" kern="1200" cap="none" spc="-1" dirty="0" err="1">
                          <a:solidFill>
                            <a:srgbClr val="000000"/>
                          </a:solidFill>
                          <a:effectLst/>
                          <a:uFill>
                            <a:solidFill>
                              <a:srgbClr val="FFFFFF"/>
                            </a:solidFill>
                          </a:uFill>
                          <a:latin typeface="Ubuntu Light"/>
                          <a:ea typeface="+mn-ea"/>
                          <a:cs typeface="+mn-cs"/>
                        </a:rPr>
                        <a:t>AllowOverride</a:t>
                      </a:r>
                      <a:r>
                        <a:rPr lang="en-US" sz="2000" kern="1200" cap="none" spc="-1" dirty="0">
                          <a:solidFill>
                            <a:srgbClr val="000000"/>
                          </a:solidFill>
                          <a:effectLst/>
                          <a:uFill>
                            <a:solidFill>
                              <a:srgbClr val="FFFFFF"/>
                            </a:solidFill>
                          </a:uFill>
                          <a:latin typeface="Ubuntu Light"/>
                          <a:ea typeface="+mn-ea"/>
                          <a:cs typeface="+mn-cs"/>
                        </a:rPr>
                        <a:t> </a:t>
                      </a:r>
                      <a:r>
                        <a:rPr lang="en-US" sz="2000" kern="1200" cap="none" spc="-1" dirty="0" err="1">
                          <a:solidFill>
                            <a:srgbClr val="000000"/>
                          </a:solidFill>
                          <a:effectLst/>
                          <a:uFill>
                            <a:solidFill>
                              <a:srgbClr val="FFFFFF"/>
                            </a:solidFill>
                          </a:uFill>
                          <a:latin typeface="Ubuntu Light"/>
                          <a:ea typeface="+mn-ea"/>
                          <a:cs typeface="+mn-cs"/>
                        </a:rPr>
                        <a:t>All|None|directive</a:t>
                      </a:r>
                      <a:r>
                        <a:rPr lang="en-US" sz="2000" kern="1200" cap="none" spc="-1" dirty="0">
                          <a:solidFill>
                            <a:srgbClr val="000000"/>
                          </a:solidFill>
                          <a:effectLst/>
                          <a:uFill>
                            <a:solidFill>
                              <a:srgbClr val="FFFFFF"/>
                            </a:solidFill>
                          </a:uFill>
                          <a:latin typeface="Ubuntu Light"/>
                          <a:ea typeface="+mn-ea"/>
                          <a:cs typeface="+mn-cs"/>
                        </a:rPr>
                        <a:t>-type [directive-type] ...</a:t>
                      </a:r>
                    </a:p>
                  </a:txBody>
                  <a:tcPr anchor="ctr"/>
                </a:tc>
                <a:extLst>
                  <a:ext uri="{0D108BD9-81ED-4DB2-BD59-A6C34878D82A}">
                    <a16:rowId xmlns:a16="http://schemas.microsoft.com/office/drawing/2014/main" val="1256776255"/>
                  </a:ext>
                </a:extLst>
              </a:tr>
              <a:tr h="454605">
                <a:tc>
                  <a:txBody>
                    <a:bodyPr/>
                    <a:lstStyle/>
                    <a:p>
                      <a:pPr marL="0" algn="l" defTabSz="457200" rtl="0" eaLnBrk="1" latinLnBrk="0" hangingPunct="1"/>
                      <a:r>
                        <a:rPr lang="en-US" sz="2400" kern="1200" cap="none" spc="-1" dirty="0">
                          <a:solidFill>
                            <a:srgbClr val="000000"/>
                          </a:solidFill>
                          <a:effectLst/>
                          <a:uFill>
                            <a:solidFill>
                              <a:srgbClr val="FFFFFF"/>
                            </a:solidFill>
                          </a:uFill>
                          <a:latin typeface="Ubuntu Light"/>
                          <a:ea typeface="+mn-ea"/>
                          <a:cs typeface="+mn-cs"/>
                          <a:hlinkClick r:id="rId3" action="ppaction://hlinkfile"/>
                        </a:rPr>
                        <a:t>Default:</a:t>
                      </a:r>
                      <a:endParaRPr lang="en-US" sz="2400" kern="1200" cap="none" spc="-1" dirty="0">
                        <a:solidFill>
                          <a:srgbClr val="000000"/>
                        </a:solidFill>
                        <a:effectLst/>
                        <a:uFill>
                          <a:solidFill>
                            <a:srgbClr val="FFFFFF"/>
                          </a:solidFill>
                        </a:uFill>
                        <a:latin typeface="Ubuntu Light"/>
                        <a:ea typeface="+mn-ea"/>
                        <a:cs typeface="+mn-cs"/>
                      </a:endParaRPr>
                    </a:p>
                  </a:txBody>
                  <a:tcPr anchor="ctr"/>
                </a:tc>
                <a:tc>
                  <a:txBody>
                    <a:bodyPr/>
                    <a:lstStyle/>
                    <a:p>
                      <a:pPr marL="0" algn="l" defTabSz="457200" rtl="0" eaLnBrk="1" latinLnBrk="0" hangingPunct="1"/>
                      <a:r>
                        <a:rPr lang="en-US" sz="2000" kern="1200" cap="none" spc="-1" dirty="0" err="1">
                          <a:solidFill>
                            <a:srgbClr val="000000"/>
                          </a:solidFill>
                          <a:effectLst/>
                          <a:uFill>
                            <a:solidFill>
                              <a:srgbClr val="FFFFFF"/>
                            </a:solidFill>
                          </a:uFill>
                          <a:latin typeface="Ubuntu Light"/>
                          <a:ea typeface="+mn-ea"/>
                          <a:cs typeface="+mn-cs"/>
                        </a:rPr>
                        <a:t>AllowOverride</a:t>
                      </a:r>
                      <a:r>
                        <a:rPr lang="en-US" sz="2000" kern="1200" cap="none" spc="-1" dirty="0">
                          <a:solidFill>
                            <a:srgbClr val="000000"/>
                          </a:solidFill>
                          <a:effectLst/>
                          <a:uFill>
                            <a:solidFill>
                              <a:srgbClr val="FFFFFF"/>
                            </a:solidFill>
                          </a:uFill>
                          <a:latin typeface="Ubuntu Light"/>
                          <a:ea typeface="+mn-ea"/>
                          <a:cs typeface="+mn-cs"/>
                        </a:rPr>
                        <a:t> None (2.3.9 and later), </a:t>
                      </a:r>
                      <a:r>
                        <a:rPr lang="en-US" sz="2000" kern="1200" cap="none" spc="-1" dirty="0" err="1">
                          <a:solidFill>
                            <a:srgbClr val="000000"/>
                          </a:solidFill>
                          <a:effectLst/>
                          <a:uFill>
                            <a:solidFill>
                              <a:srgbClr val="FFFFFF"/>
                            </a:solidFill>
                          </a:uFill>
                          <a:latin typeface="Ubuntu Light"/>
                          <a:ea typeface="+mn-ea"/>
                          <a:cs typeface="+mn-cs"/>
                        </a:rPr>
                        <a:t>AllowOverride</a:t>
                      </a:r>
                      <a:r>
                        <a:rPr lang="en-US" sz="2000" kern="1200" cap="none" spc="-1" dirty="0">
                          <a:solidFill>
                            <a:srgbClr val="000000"/>
                          </a:solidFill>
                          <a:effectLst/>
                          <a:uFill>
                            <a:solidFill>
                              <a:srgbClr val="FFFFFF"/>
                            </a:solidFill>
                          </a:uFill>
                          <a:latin typeface="Ubuntu Light"/>
                          <a:ea typeface="+mn-ea"/>
                          <a:cs typeface="+mn-cs"/>
                        </a:rPr>
                        <a:t> All (2.3.8 and earlier)</a:t>
                      </a:r>
                    </a:p>
                  </a:txBody>
                  <a:tcPr anchor="ctr"/>
                </a:tc>
                <a:extLst>
                  <a:ext uri="{0D108BD9-81ED-4DB2-BD59-A6C34878D82A}">
                    <a16:rowId xmlns:a16="http://schemas.microsoft.com/office/drawing/2014/main" val="451033108"/>
                  </a:ext>
                </a:extLst>
              </a:tr>
              <a:tr h="259774">
                <a:tc>
                  <a:txBody>
                    <a:bodyPr/>
                    <a:lstStyle/>
                    <a:p>
                      <a:pPr marL="0" algn="l" defTabSz="457200" rtl="0" eaLnBrk="1" latinLnBrk="0" hangingPunct="1"/>
                      <a:r>
                        <a:rPr lang="en-US" sz="2400" kern="1200" cap="none" spc="-1">
                          <a:solidFill>
                            <a:srgbClr val="000000"/>
                          </a:solidFill>
                          <a:effectLst/>
                          <a:uFill>
                            <a:solidFill>
                              <a:srgbClr val="FFFFFF"/>
                            </a:solidFill>
                          </a:uFill>
                          <a:latin typeface="Ubuntu Light"/>
                          <a:ea typeface="+mn-ea"/>
                          <a:cs typeface="+mn-cs"/>
                          <a:hlinkClick r:id="rId3" action="ppaction://hlinkfile"/>
                        </a:rPr>
                        <a:t>Context:</a:t>
                      </a:r>
                      <a:endParaRPr lang="en-US" sz="2400" kern="1200" cap="none" spc="-1">
                        <a:solidFill>
                          <a:srgbClr val="000000"/>
                        </a:solidFill>
                        <a:effectLst/>
                        <a:uFill>
                          <a:solidFill>
                            <a:srgbClr val="FFFFFF"/>
                          </a:solidFill>
                        </a:uFill>
                        <a:latin typeface="Ubuntu Light"/>
                        <a:ea typeface="+mn-ea"/>
                        <a:cs typeface="+mn-cs"/>
                      </a:endParaRPr>
                    </a:p>
                  </a:txBody>
                  <a:tcPr anchor="ctr"/>
                </a:tc>
                <a:tc>
                  <a:txBody>
                    <a:bodyPr/>
                    <a:lstStyle/>
                    <a:p>
                      <a:pPr marL="0" algn="l" defTabSz="457200" rtl="0" eaLnBrk="1" latinLnBrk="0" hangingPunct="1"/>
                      <a:r>
                        <a:rPr lang="en-US" sz="2000" kern="1200" cap="none" spc="-1" dirty="0">
                          <a:solidFill>
                            <a:srgbClr val="000000"/>
                          </a:solidFill>
                          <a:effectLst/>
                          <a:uFill>
                            <a:solidFill>
                              <a:srgbClr val="FFFFFF"/>
                            </a:solidFill>
                          </a:uFill>
                          <a:latin typeface="Ubuntu Light"/>
                          <a:ea typeface="+mn-ea"/>
                          <a:cs typeface="+mn-cs"/>
                        </a:rPr>
                        <a:t>directory</a:t>
                      </a:r>
                    </a:p>
                  </a:txBody>
                  <a:tcPr anchor="ctr"/>
                </a:tc>
                <a:extLst>
                  <a:ext uri="{0D108BD9-81ED-4DB2-BD59-A6C34878D82A}">
                    <a16:rowId xmlns:a16="http://schemas.microsoft.com/office/drawing/2014/main" val="1078428937"/>
                  </a:ext>
                </a:extLst>
              </a:tr>
              <a:tr h="259774">
                <a:tc>
                  <a:txBody>
                    <a:bodyPr/>
                    <a:lstStyle/>
                    <a:p>
                      <a:pPr marL="0" algn="l" defTabSz="457200" rtl="0" eaLnBrk="1" latinLnBrk="0" hangingPunct="1"/>
                      <a:r>
                        <a:rPr lang="en-US" sz="2400" kern="1200" cap="none" spc="-1">
                          <a:solidFill>
                            <a:srgbClr val="000000"/>
                          </a:solidFill>
                          <a:effectLst/>
                          <a:uFill>
                            <a:solidFill>
                              <a:srgbClr val="FFFFFF"/>
                            </a:solidFill>
                          </a:uFill>
                          <a:latin typeface="Ubuntu Light"/>
                          <a:ea typeface="+mn-ea"/>
                          <a:cs typeface="+mn-cs"/>
                          <a:hlinkClick r:id="rId3" action="ppaction://hlinkfile"/>
                        </a:rPr>
                        <a:t>Status:</a:t>
                      </a:r>
                      <a:endParaRPr lang="en-US" sz="2400" kern="1200" cap="none" spc="-1">
                        <a:solidFill>
                          <a:srgbClr val="000000"/>
                        </a:solidFill>
                        <a:effectLst/>
                        <a:uFill>
                          <a:solidFill>
                            <a:srgbClr val="FFFFFF"/>
                          </a:solidFill>
                        </a:uFill>
                        <a:latin typeface="Ubuntu Light"/>
                        <a:ea typeface="+mn-ea"/>
                        <a:cs typeface="+mn-cs"/>
                      </a:endParaRPr>
                    </a:p>
                  </a:txBody>
                  <a:tcPr anchor="ctr"/>
                </a:tc>
                <a:tc>
                  <a:txBody>
                    <a:bodyPr/>
                    <a:lstStyle/>
                    <a:p>
                      <a:pPr marL="0" algn="l" defTabSz="457200" rtl="0" eaLnBrk="1" latinLnBrk="0" hangingPunct="1"/>
                      <a:r>
                        <a:rPr lang="en-US" sz="2000" kern="1200" cap="none" spc="-1" dirty="0">
                          <a:solidFill>
                            <a:srgbClr val="000000"/>
                          </a:solidFill>
                          <a:effectLst/>
                          <a:uFill>
                            <a:solidFill>
                              <a:srgbClr val="FFFFFF"/>
                            </a:solidFill>
                          </a:uFill>
                          <a:latin typeface="Ubuntu Light"/>
                          <a:ea typeface="+mn-ea"/>
                          <a:cs typeface="+mn-cs"/>
                        </a:rPr>
                        <a:t>Core</a:t>
                      </a:r>
                    </a:p>
                  </a:txBody>
                  <a:tcPr anchor="ctr"/>
                </a:tc>
                <a:extLst>
                  <a:ext uri="{0D108BD9-81ED-4DB2-BD59-A6C34878D82A}">
                    <a16:rowId xmlns:a16="http://schemas.microsoft.com/office/drawing/2014/main" val="3278671698"/>
                  </a:ext>
                </a:extLst>
              </a:tr>
              <a:tr h="259774">
                <a:tc>
                  <a:txBody>
                    <a:bodyPr/>
                    <a:lstStyle/>
                    <a:p>
                      <a:pPr marL="0" algn="l" defTabSz="457200" rtl="0" eaLnBrk="1" latinLnBrk="0" hangingPunct="1"/>
                      <a:r>
                        <a:rPr lang="en-US" sz="2400" kern="1200" cap="none" spc="-1" dirty="0">
                          <a:solidFill>
                            <a:srgbClr val="000000"/>
                          </a:solidFill>
                          <a:effectLst/>
                          <a:uFill>
                            <a:solidFill>
                              <a:srgbClr val="FFFFFF"/>
                            </a:solidFill>
                          </a:uFill>
                          <a:latin typeface="Ubuntu Light"/>
                          <a:ea typeface="+mn-ea"/>
                          <a:cs typeface="+mn-cs"/>
                          <a:hlinkClick r:id="rId3" action="ppaction://hlinkfile"/>
                        </a:rPr>
                        <a:t>Module:</a:t>
                      </a:r>
                      <a:endParaRPr lang="en-US" sz="2400" kern="1200" cap="none" spc="-1" dirty="0">
                        <a:solidFill>
                          <a:srgbClr val="000000"/>
                        </a:solidFill>
                        <a:effectLst/>
                        <a:uFill>
                          <a:solidFill>
                            <a:srgbClr val="FFFFFF"/>
                          </a:solidFill>
                        </a:uFill>
                        <a:latin typeface="Ubuntu Light"/>
                        <a:ea typeface="+mn-ea"/>
                        <a:cs typeface="+mn-cs"/>
                      </a:endParaRPr>
                    </a:p>
                  </a:txBody>
                  <a:tcPr anchor="ctr"/>
                </a:tc>
                <a:tc>
                  <a:txBody>
                    <a:bodyPr/>
                    <a:lstStyle/>
                    <a:p>
                      <a:pPr marL="0" algn="l" defTabSz="457200" rtl="0" eaLnBrk="1" latinLnBrk="0" hangingPunct="1"/>
                      <a:r>
                        <a:rPr lang="en-US" sz="2000" kern="1200" cap="none" spc="-1" dirty="0">
                          <a:solidFill>
                            <a:srgbClr val="000000"/>
                          </a:solidFill>
                          <a:effectLst/>
                          <a:uFill>
                            <a:solidFill>
                              <a:srgbClr val="FFFFFF"/>
                            </a:solidFill>
                          </a:uFill>
                          <a:latin typeface="Ubuntu Light"/>
                          <a:ea typeface="+mn-ea"/>
                          <a:cs typeface="+mn-cs"/>
                        </a:rPr>
                        <a:t>core</a:t>
                      </a:r>
                    </a:p>
                  </a:txBody>
                  <a:tcPr anchor="ctr"/>
                </a:tc>
                <a:extLst>
                  <a:ext uri="{0D108BD9-81ED-4DB2-BD59-A6C34878D82A}">
                    <a16:rowId xmlns:a16="http://schemas.microsoft.com/office/drawing/2014/main" val="74184669"/>
                  </a:ext>
                </a:extLst>
              </a:tr>
            </a:tbl>
          </a:graphicData>
        </a:graphic>
      </p:graphicFrame>
      <p:sp>
        <p:nvSpPr>
          <p:cNvPr id="10" name="مربع نص 12"/>
          <p:cNvSpPr txBox="1"/>
          <p:nvPr/>
        </p:nvSpPr>
        <p:spPr>
          <a:xfrm>
            <a:off x="306388" y="3908347"/>
            <a:ext cx="8358246" cy="1384995"/>
          </a:xfrm>
          <a:prstGeom prst="rect">
            <a:avLst/>
          </a:prstGeom>
          <a:noFill/>
        </p:spPr>
        <p:txBody>
          <a:bodyPr wrap="square" rtlCol="1">
            <a:spAutoFit/>
          </a:bodyPr>
          <a:lstStyle/>
          <a:p>
            <a:pPr algn="l" rtl="0"/>
            <a:r>
              <a:rPr lang="en-US" sz="2000" spc="-1" dirty="0">
                <a:solidFill>
                  <a:srgbClr val="000000"/>
                </a:solidFill>
                <a:uFill>
                  <a:solidFill>
                    <a:srgbClr val="FFFFFF"/>
                  </a:solidFill>
                </a:uFill>
                <a:latin typeface="Ubuntu Light"/>
              </a:rPr>
              <a:t>When the server finds an .</a:t>
            </a:r>
            <a:r>
              <a:rPr lang="en-US" sz="2000" spc="-1" dirty="0" err="1">
                <a:solidFill>
                  <a:srgbClr val="000000"/>
                </a:solidFill>
                <a:uFill>
                  <a:solidFill>
                    <a:srgbClr val="FFFFFF"/>
                  </a:solidFill>
                </a:uFill>
                <a:latin typeface="Ubuntu Light"/>
              </a:rPr>
              <a:t>htaccess</a:t>
            </a:r>
            <a:r>
              <a:rPr lang="en-US" sz="2000" spc="-1" dirty="0">
                <a:solidFill>
                  <a:srgbClr val="000000"/>
                </a:solidFill>
                <a:uFill>
                  <a:solidFill>
                    <a:srgbClr val="FFFFFF"/>
                  </a:solidFill>
                </a:uFill>
                <a:latin typeface="Ubuntu Light"/>
              </a:rPr>
              <a:t> file (as specified by </a:t>
            </a:r>
            <a:r>
              <a:rPr lang="en-US" sz="2000" spc="-1" dirty="0" err="1">
                <a:solidFill>
                  <a:srgbClr val="000000"/>
                </a:solidFill>
                <a:uFill>
                  <a:solidFill>
                    <a:srgbClr val="FFFFFF"/>
                  </a:solidFill>
                </a:uFill>
                <a:latin typeface="Ubuntu Light"/>
              </a:rPr>
              <a:t>AccessFileName</a:t>
            </a:r>
            <a:r>
              <a:rPr lang="en-US" sz="2000" spc="-1" dirty="0">
                <a:solidFill>
                  <a:srgbClr val="000000"/>
                </a:solidFill>
                <a:uFill>
                  <a:solidFill>
                    <a:srgbClr val="FFFFFF"/>
                  </a:solidFill>
                </a:uFill>
                <a:latin typeface="Ubuntu Light"/>
              </a:rPr>
              <a:t>) it needs to know which directives declared in that file can override earlier configuration directives.</a:t>
            </a:r>
          </a:p>
          <a:p>
            <a:pPr algn="l" rtl="0"/>
            <a:endParaRPr lang="ar-EG" sz="2400" dirty="0">
              <a:solidFill>
                <a:srgbClr val="000000"/>
              </a:solidFill>
            </a:endParaRPr>
          </a:p>
        </p:txBody>
      </p:sp>
    </p:spTree>
    <p:extLst>
      <p:ext uri="{BB962C8B-B14F-4D97-AF65-F5344CB8AC3E}">
        <p14:creationId xmlns:p14="http://schemas.microsoft.com/office/powerpoint/2010/main" val="1374040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2479846" cy="615553"/>
          </a:xfrm>
        </p:spPr>
        <p:txBody>
          <a:bodyPr/>
          <a:lstStyle/>
          <a:p>
            <a:r>
              <a:rPr lang="en-US" dirty="0" err="1"/>
              <a:t>KeepAlive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28</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441525333"/>
              </p:ext>
            </p:extLst>
          </p:nvPr>
        </p:nvGraphicFramePr>
        <p:xfrm>
          <a:off x="306388" y="827776"/>
          <a:ext cx="8458050" cy="2552535"/>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sz="2000" dirty="0">
                          <a:solidFill>
                            <a:sysClr val="windowText" lastClr="000000"/>
                          </a:solidFill>
                          <a:latin typeface="Ubuntu Light"/>
                          <a:hlinkClick r:id="rId3" action="ppaction://hlinkfile"/>
                        </a:rPr>
                        <a:t>Description:</a:t>
                      </a:r>
                      <a:endParaRPr lang="en-US" sz="2000" dirty="0">
                        <a:solidFill>
                          <a:sysClr val="windowText" lastClr="000000"/>
                        </a:solidFill>
                        <a:latin typeface="Ubuntu Light"/>
                      </a:endParaRPr>
                    </a:p>
                  </a:txBody>
                  <a:tcPr anchor="ctr"/>
                </a:tc>
                <a:tc>
                  <a:txBody>
                    <a:bodyPr/>
                    <a:lstStyle/>
                    <a:p>
                      <a:pPr algn="l" rtl="0"/>
                      <a:r>
                        <a:rPr lang="en-US" sz="2000">
                          <a:solidFill>
                            <a:sysClr val="windowText" lastClr="000000"/>
                          </a:solidFill>
                          <a:latin typeface="Ubuntu Light"/>
                        </a:rPr>
                        <a:t>Enables HTTP persistent connections</a:t>
                      </a:r>
                    </a:p>
                  </a:txBody>
                  <a:tcPr anchor="ctr"/>
                </a:tc>
                <a:extLst>
                  <a:ext uri="{0D108BD9-81ED-4DB2-BD59-A6C34878D82A}">
                    <a16:rowId xmlns:a16="http://schemas.microsoft.com/office/drawing/2014/main" val="4129105726"/>
                  </a:ext>
                </a:extLst>
              </a:tr>
              <a:tr h="454605">
                <a:tc>
                  <a:txBody>
                    <a:bodyPr/>
                    <a:lstStyle/>
                    <a:p>
                      <a:pPr algn="l" rtl="0"/>
                      <a:r>
                        <a:rPr lang="en-US" sz="2000">
                          <a:solidFill>
                            <a:sysClr val="windowText" lastClr="000000"/>
                          </a:solidFill>
                          <a:latin typeface="Ubuntu Light"/>
                          <a:hlinkClick r:id="rId3" action="ppaction://hlinkfile"/>
                        </a:rPr>
                        <a:t>Syntax:</a:t>
                      </a:r>
                      <a:endParaRPr lang="en-US" sz="2000">
                        <a:solidFill>
                          <a:sysClr val="windowText" lastClr="000000"/>
                        </a:solidFill>
                        <a:latin typeface="Ubuntu Light"/>
                      </a:endParaRPr>
                    </a:p>
                  </a:txBody>
                  <a:tcPr anchor="ctr"/>
                </a:tc>
                <a:tc>
                  <a:txBody>
                    <a:bodyPr/>
                    <a:lstStyle/>
                    <a:p>
                      <a:pPr algn="l" rtl="0"/>
                      <a:r>
                        <a:rPr lang="en-US" sz="2000" dirty="0" err="1">
                          <a:solidFill>
                            <a:sysClr val="windowText" lastClr="000000"/>
                          </a:solidFill>
                          <a:latin typeface="Ubuntu Light"/>
                        </a:rPr>
                        <a:t>KeepAlive</a:t>
                      </a:r>
                      <a:r>
                        <a:rPr lang="en-US" sz="2000" dirty="0">
                          <a:solidFill>
                            <a:sysClr val="windowText" lastClr="000000"/>
                          </a:solidFill>
                          <a:latin typeface="Ubuntu Light"/>
                        </a:rPr>
                        <a:t> </a:t>
                      </a:r>
                      <a:r>
                        <a:rPr lang="en-US" sz="2000" dirty="0" err="1">
                          <a:solidFill>
                            <a:sysClr val="windowText" lastClr="000000"/>
                          </a:solidFill>
                          <a:latin typeface="Ubuntu Light"/>
                        </a:rPr>
                        <a:t>On|Off</a:t>
                      </a:r>
                      <a:endParaRPr lang="en-US" sz="2000" dirty="0">
                        <a:solidFill>
                          <a:sysClr val="windowText" lastClr="000000"/>
                        </a:solidFill>
                        <a:latin typeface="Ubuntu Light"/>
                      </a:endParaRPr>
                    </a:p>
                  </a:txBody>
                  <a:tcPr anchor="ctr"/>
                </a:tc>
                <a:extLst>
                  <a:ext uri="{0D108BD9-81ED-4DB2-BD59-A6C34878D82A}">
                    <a16:rowId xmlns:a16="http://schemas.microsoft.com/office/drawing/2014/main" val="1256776255"/>
                  </a:ext>
                </a:extLst>
              </a:tr>
              <a:tr h="454605">
                <a:tc>
                  <a:txBody>
                    <a:bodyPr/>
                    <a:lstStyle/>
                    <a:p>
                      <a:pPr algn="l" rtl="0"/>
                      <a:r>
                        <a:rPr lang="en-US" sz="2000">
                          <a:solidFill>
                            <a:sysClr val="windowText" lastClr="000000"/>
                          </a:solidFill>
                          <a:latin typeface="Ubuntu Light"/>
                          <a:hlinkClick r:id="rId3" action="ppaction://hlinkfile"/>
                        </a:rPr>
                        <a:t>Default:</a:t>
                      </a:r>
                      <a:endParaRPr lang="en-US" sz="2000">
                        <a:solidFill>
                          <a:sysClr val="windowText" lastClr="000000"/>
                        </a:solidFill>
                        <a:latin typeface="Ubuntu Light"/>
                      </a:endParaRPr>
                    </a:p>
                  </a:txBody>
                  <a:tcPr anchor="ctr"/>
                </a:tc>
                <a:tc>
                  <a:txBody>
                    <a:bodyPr/>
                    <a:lstStyle/>
                    <a:p>
                      <a:pPr algn="l" rtl="0"/>
                      <a:r>
                        <a:rPr lang="en-US" sz="2000">
                          <a:solidFill>
                            <a:sysClr val="windowText" lastClr="000000"/>
                          </a:solidFill>
                          <a:latin typeface="Ubuntu Light"/>
                        </a:rPr>
                        <a:t>KeepAlive On</a:t>
                      </a:r>
                    </a:p>
                  </a:txBody>
                  <a:tcPr anchor="ctr"/>
                </a:tc>
                <a:extLst>
                  <a:ext uri="{0D108BD9-81ED-4DB2-BD59-A6C34878D82A}">
                    <a16:rowId xmlns:a16="http://schemas.microsoft.com/office/drawing/2014/main" val="451033108"/>
                  </a:ext>
                </a:extLst>
              </a:tr>
              <a:tr h="259774">
                <a:tc>
                  <a:txBody>
                    <a:bodyPr/>
                    <a:lstStyle/>
                    <a:p>
                      <a:pPr algn="l" rtl="0"/>
                      <a:r>
                        <a:rPr lang="en-US" sz="2000">
                          <a:solidFill>
                            <a:sysClr val="windowText" lastClr="000000"/>
                          </a:solidFill>
                          <a:latin typeface="Ubuntu Light"/>
                          <a:hlinkClick r:id="rId3" action="ppaction://hlinkfile"/>
                        </a:rPr>
                        <a:t>Context:</a:t>
                      </a:r>
                      <a:endParaRPr lang="en-US" sz="2000">
                        <a:solidFill>
                          <a:sysClr val="windowText" lastClr="000000"/>
                        </a:solidFill>
                        <a:latin typeface="Ubuntu Light"/>
                      </a:endParaRPr>
                    </a:p>
                  </a:txBody>
                  <a:tcPr anchor="ctr"/>
                </a:tc>
                <a:tc>
                  <a:txBody>
                    <a:bodyPr/>
                    <a:lstStyle/>
                    <a:p>
                      <a:pPr algn="l" rtl="0"/>
                      <a:r>
                        <a:rPr lang="en-US" sz="2000">
                          <a:solidFill>
                            <a:sysClr val="windowText" lastClr="000000"/>
                          </a:solidFill>
                          <a:latin typeface="Ubuntu Light"/>
                        </a:rPr>
                        <a:t>server config, virtual host</a:t>
                      </a:r>
                    </a:p>
                  </a:txBody>
                  <a:tcPr anchor="ctr"/>
                </a:tc>
                <a:extLst>
                  <a:ext uri="{0D108BD9-81ED-4DB2-BD59-A6C34878D82A}">
                    <a16:rowId xmlns:a16="http://schemas.microsoft.com/office/drawing/2014/main" val="1078428937"/>
                  </a:ext>
                </a:extLst>
              </a:tr>
              <a:tr h="259774">
                <a:tc>
                  <a:txBody>
                    <a:bodyPr/>
                    <a:lstStyle/>
                    <a:p>
                      <a:pPr algn="l" rtl="0"/>
                      <a:r>
                        <a:rPr lang="en-US" sz="2000">
                          <a:solidFill>
                            <a:sysClr val="windowText" lastClr="000000"/>
                          </a:solidFill>
                          <a:latin typeface="Ubuntu Light"/>
                          <a:hlinkClick r:id="rId3" action="ppaction://hlinkfile"/>
                        </a:rPr>
                        <a:t>Status:</a:t>
                      </a:r>
                      <a:endParaRPr lang="en-US" sz="2000">
                        <a:solidFill>
                          <a:sysClr val="windowText" lastClr="000000"/>
                        </a:solidFill>
                        <a:latin typeface="Ubuntu Light"/>
                      </a:endParaRPr>
                    </a:p>
                  </a:txBody>
                  <a:tcPr anchor="ctr"/>
                </a:tc>
                <a:tc>
                  <a:txBody>
                    <a:bodyPr/>
                    <a:lstStyle/>
                    <a:p>
                      <a:pPr algn="l" rtl="0"/>
                      <a:r>
                        <a:rPr lang="en-US" sz="2000">
                          <a:solidFill>
                            <a:sysClr val="windowText" lastClr="000000"/>
                          </a:solidFill>
                          <a:latin typeface="Ubuntu Light"/>
                        </a:rPr>
                        <a:t>Core</a:t>
                      </a:r>
                    </a:p>
                  </a:txBody>
                  <a:tcPr anchor="ctr"/>
                </a:tc>
                <a:extLst>
                  <a:ext uri="{0D108BD9-81ED-4DB2-BD59-A6C34878D82A}">
                    <a16:rowId xmlns:a16="http://schemas.microsoft.com/office/drawing/2014/main" val="3278671698"/>
                  </a:ext>
                </a:extLst>
              </a:tr>
              <a:tr h="259774">
                <a:tc>
                  <a:txBody>
                    <a:bodyPr/>
                    <a:lstStyle/>
                    <a:p>
                      <a:pPr algn="l" rtl="0"/>
                      <a:r>
                        <a:rPr lang="en-US" sz="2000">
                          <a:solidFill>
                            <a:sysClr val="windowText" lastClr="000000"/>
                          </a:solidFill>
                          <a:latin typeface="Ubuntu Light"/>
                          <a:hlinkClick r:id="rId3" action="ppaction://hlinkfile"/>
                        </a:rPr>
                        <a:t>Module:</a:t>
                      </a:r>
                      <a:endParaRPr lang="en-US" sz="2000">
                        <a:solidFill>
                          <a:sysClr val="windowText" lastClr="000000"/>
                        </a:solidFill>
                        <a:latin typeface="Ubuntu Light"/>
                      </a:endParaRPr>
                    </a:p>
                  </a:txBody>
                  <a:tcPr anchor="ctr"/>
                </a:tc>
                <a:tc>
                  <a:txBody>
                    <a:bodyPr/>
                    <a:lstStyle/>
                    <a:p>
                      <a:pPr algn="l" rtl="0"/>
                      <a:r>
                        <a:rPr lang="en-US" sz="2000" dirty="0">
                          <a:solidFill>
                            <a:sysClr val="windowText" lastClr="000000"/>
                          </a:solidFill>
                          <a:latin typeface="Ubuntu Light"/>
                        </a:rPr>
                        <a:t>core</a:t>
                      </a:r>
                    </a:p>
                  </a:txBody>
                  <a:tcPr anchor="ctr"/>
                </a:tc>
                <a:extLst>
                  <a:ext uri="{0D108BD9-81ED-4DB2-BD59-A6C34878D82A}">
                    <a16:rowId xmlns:a16="http://schemas.microsoft.com/office/drawing/2014/main" val="74184669"/>
                  </a:ext>
                </a:extLst>
              </a:tr>
            </a:tbl>
          </a:graphicData>
        </a:graphic>
      </p:graphicFrame>
      <p:sp>
        <p:nvSpPr>
          <p:cNvPr id="10" name="مربع نص 12"/>
          <p:cNvSpPr txBox="1"/>
          <p:nvPr/>
        </p:nvSpPr>
        <p:spPr>
          <a:xfrm>
            <a:off x="306388" y="3502905"/>
            <a:ext cx="8358246" cy="1631216"/>
          </a:xfrm>
          <a:prstGeom prst="rect">
            <a:avLst/>
          </a:prstGeom>
          <a:noFill/>
        </p:spPr>
        <p:txBody>
          <a:bodyPr wrap="square" rtlCol="1">
            <a:spAutoFit/>
          </a:bodyPr>
          <a:lstStyle/>
          <a:p>
            <a:r>
              <a:rPr lang="en-US" sz="2000" spc="-1" dirty="0">
                <a:solidFill>
                  <a:srgbClr val="000000"/>
                </a:solidFill>
                <a:uFill>
                  <a:solidFill>
                    <a:srgbClr val="FFFFFF"/>
                  </a:solidFill>
                </a:uFill>
                <a:latin typeface="Ubuntu Light"/>
              </a:rPr>
              <a:t>The Keep-Alive extension to HTTP/1.0 and the persistent connection feature of HTTP/1.1 provide long-lived HTTP sessions which allow multiple requests to be sent over the same TCP connection. In some cases this has been shown to result in an almost 50% speedup in latency times for HTML documents with many images. To enable Keep-Alive connections, set </a:t>
            </a:r>
            <a:r>
              <a:rPr lang="en-US" sz="2000" spc="-1" dirty="0" err="1">
                <a:solidFill>
                  <a:srgbClr val="000000"/>
                </a:solidFill>
                <a:uFill>
                  <a:solidFill>
                    <a:srgbClr val="FFFFFF"/>
                  </a:solidFill>
                </a:uFill>
                <a:latin typeface="Ubuntu Light"/>
              </a:rPr>
              <a:t>KeepAlive</a:t>
            </a:r>
            <a:r>
              <a:rPr lang="en-US" sz="2000" spc="-1" dirty="0">
                <a:solidFill>
                  <a:srgbClr val="000000"/>
                </a:solidFill>
                <a:uFill>
                  <a:solidFill>
                    <a:srgbClr val="FFFFFF"/>
                  </a:solidFill>
                </a:uFill>
                <a:latin typeface="Ubuntu Light"/>
              </a:rPr>
              <a:t> On.</a:t>
            </a:r>
          </a:p>
        </p:txBody>
      </p:sp>
    </p:spTree>
    <p:extLst>
      <p:ext uri="{BB962C8B-B14F-4D97-AF65-F5344CB8AC3E}">
        <p14:creationId xmlns:p14="http://schemas.microsoft.com/office/powerpoint/2010/main" val="1668825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5786841" cy="615553"/>
          </a:xfrm>
        </p:spPr>
        <p:txBody>
          <a:bodyPr/>
          <a:lstStyle/>
          <a:p>
            <a:r>
              <a:rPr lang="en-US" dirty="0" err="1"/>
              <a:t>MaxKeepAliveRequests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29</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206021271"/>
              </p:ext>
            </p:extLst>
          </p:nvPr>
        </p:nvGraphicFramePr>
        <p:xfrm>
          <a:off x="306388" y="836402"/>
          <a:ext cx="8458050" cy="2461095"/>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ysClr val="windowText" lastClr="000000"/>
                          </a:solidFill>
                          <a:latin typeface="Ubuntu Light"/>
                          <a:hlinkClick r:id="rId3" action="ppaction://hlinkfile"/>
                        </a:rPr>
                        <a:t>Description:</a:t>
                      </a:r>
                      <a:endParaRPr lang="en-US" dirty="0">
                        <a:solidFill>
                          <a:sysClr val="windowText" lastClr="000000"/>
                        </a:solidFill>
                        <a:latin typeface="Ubuntu Light"/>
                      </a:endParaRPr>
                    </a:p>
                  </a:txBody>
                  <a:tcPr marL="119978" marR="119978" anchor="ctr"/>
                </a:tc>
                <a:tc>
                  <a:txBody>
                    <a:bodyPr/>
                    <a:lstStyle/>
                    <a:p>
                      <a:pPr algn="l" rtl="0"/>
                      <a:r>
                        <a:rPr lang="en-US" dirty="0">
                          <a:solidFill>
                            <a:sysClr val="windowText" lastClr="000000"/>
                          </a:solidFill>
                          <a:latin typeface="Ubuntu Light"/>
                        </a:rPr>
                        <a:t>Number of requests allowed on a persistent connection</a:t>
                      </a:r>
                    </a:p>
                  </a:txBody>
                  <a:tcPr marL="119978" marR="119978" anchor="ctr"/>
                </a:tc>
                <a:extLst>
                  <a:ext uri="{0D108BD9-81ED-4DB2-BD59-A6C34878D82A}">
                    <a16:rowId xmlns:a16="http://schemas.microsoft.com/office/drawing/2014/main" val="4129105726"/>
                  </a:ext>
                </a:extLst>
              </a:tr>
              <a:tr h="454605">
                <a:tc>
                  <a:txBody>
                    <a:bodyPr/>
                    <a:lstStyle/>
                    <a:p>
                      <a:pPr algn="l" rtl="0"/>
                      <a:r>
                        <a:rPr lang="en-US">
                          <a:solidFill>
                            <a:sysClr val="windowText" lastClr="000000"/>
                          </a:solidFill>
                          <a:latin typeface="Ubuntu Light"/>
                          <a:hlinkClick r:id="rId3" action="ppaction://hlinkfile"/>
                        </a:rPr>
                        <a:t>Syntax:</a:t>
                      </a:r>
                      <a:endParaRPr lang="en-US">
                        <a:solidFill>
                          <a:sysClr val="windowText" lastClr="000000"/>
                        </a:solidFill>
                        <a:latin typeface="Ubuntu Light"/>
                      </a:endParaRPr>
                    </a:p>
                  </a:txBody>
                  <a:tcPr marL="119978" marR="119978" anchor="ctr"/>
                </a:tc>
                <a:tc>
                  <a:txBody>
                    <a:bodyPr/>
                    <a:lstStyle/>
                    <a:p>
                      <a:pPr algn="l" rtl="0"/>
                      <a:r>
                        <a:rPr lang="en-US">
                          <a:solidFill>
                            <a:sysClr val="windowText" lastClr="000000"/>
                          </a:solidFill>
                          <a:latin typeface="Ubuntu Light"/>
                        </a:rPr>
                        <a:t>MaxKeepAliveRequests number</a:t>
                      </a:r>
                    </a:p>
                  </a:txBody>
                  <a:tcPr marL="119978" marR="119978" anchor="ctr"/>
                </a:tc>
                <a:extLst>
                  <a:ext uri="{0D108BD9-81ED-4DB2-BD59-A6C34878D82A}">
                    <a16:rowId xmlns:a16="http://schemas.microsoft.com/office/drawing/2014/main" val="1256776255"/>
                  </a:ext>
                </a:extLst>
              </a:tr>
              <a:tr h="454605">
                <a:tc>
                  <a:txBody>
                    <a:bodyPr/>
                    <a:lstStyle/>
                    <a:p>
                      <a:pPr algn="l" rtl="0"/>
                      <a:r>
                        <a:rPr lang="en-US">
                          <a:solidFill>
                            <a:sysClr val="windowText" lastClr="000000"/>
                          </a:solidFill>
                          <a:latin typeface="Ubuntu Light"/>
                          <a:hlinkClick r:id="rId3" action="ppaction://hlinkfile"/>
                        </a:rPr>
                        <a:t>Default:</a:t>
                      </a:r>
                      <a:endParaRPr lang="en-US">
                        <a:solidFill>
                          <a:sysClr val="windowText" lastClr="000000"/>
                        </a:solidFill>
                        <a:latin typeface="Ubuntu Light"/>
                      </a:endParaRPr>
                    </a:p>
                  </a:txBody>
                  <a:tcPr marL="119978" marR="119978" anchor="ctr"/>
                </a:tc>
                <a:tc>
                  <a:txBody>
                    <a:bodyPr/>
                    <a:lstStyle/>
                    <a:p>
                      <a:pPr algn="l" rtl="0"/>
                      <a:r>
                        <a:rPr lang="en-US">
                          <a:solidFill>
                            <a:sysClr val="windowText" lastClr="000000"/>
                          </a:solidFill>
                          <a:latin typeface="Ubuntu Light"/>
                        </a:rPr>
                        <a:t>MaxKeepAliveRequests 100</a:t>
                      </a:r>
                    </a:p>
                  </a:txBody>
                  <a:tcPr marL="119978" marR="119978" anchor="ctr"/>
                </a:tc>
                <a:extLst>
                  <a:ext uri="{0D108BD9-81ED-4DB2-BD59-A6C34878D82A}">
                    <a16:rowId xmlns:a16="http://schemas.microsoft.com/office/drawing/2014/main" val="451033108"/>
                  </a:ext>
                </a:extLst>
              </a:tr>
              <a:tr h="259774">
                <a:tc>
                  <a:txBody>
                    <a:bodyPr/>
                    <a:lstStyle/>
                    <a:p>
                      <a:pPr algn="l" rtl="0"/>
                      <a:r>
                        <a:rPr lang="en-US">
                          <a:solidFill>
                            <a:sysClr val="windowText" lastClr="000000"/>
                          </a:solidFill>
                          <a:latin typeface="Ubuntu Light"/>
                          <a:hlinkClick r:id="rId3" action="ppaction://hlinkfile"/>
                        </a:rPr>
                        <a:t>Context:</a:t>
                      </a:r>
                      <a:endParaRPr lang="en-US">
                        <a:solidFill>
                          <a:sysClr val="windowText" lastClr="000000"/>
                        </a:solidFill>
                        <a:latin typeface="Ubuntu Light"/>
                      </a:endParaRPr>
                    </a:p>
                  </a:txBody>
                  <a:tcPr marL="119978" marR="119978" anchor="ctr"/>
                </a:tc>
                <a:tc>
                  <a:txBody>
                    <a:bodyPr/>
                    <a:lstStyle/>
                    <a:p>
                      <a:pPr algn="l" rtl="0"/>
                      <a:r>
                        <a:rPr lang="en-US">
                          <a:solidFill>
                            <a:sysClr val="windowText" lastClr="000000"/>
                          </a:solidFill>
                          <a:latin typeface="Ubuntu Light"/>
                        </a:rPr>
                        <a:t>server config, virtual host</a:t>
                      </a:r>
                    </a:p>
                  </a:txBody>
                  <a:tcPr marL="119978" marR="119978" anchor="ctr"/>
                </a:tc>
                <a:extLst>
                  <a:ext uri="{0D108BD9-81ED-4DB2-BD59-A6C34878D82A}">
                    <a16:rowId xmlns:a16="http://schemas.microsoft.com/office/drawing/2014/main" val="1078428937"/>
                  </a:ext>
                </a:extLst>
              </a:tr>
              <a:tr h="259774">
                <a:tc>
                  <a:txBody>
                    <a:bodyPr/>
                    <a:lstStyle/>
                    <a:p>
                      <a:pPr algn="l" rtl="0"/>
                      <a:r>
                        <a:rPr lang="en-US">
                          <a:solidFill>
                            <a:sysClr val="windowText" lastClr="000000"/>
                          </a:solidFill>
                          <a:latin typeface="Ubuntu Light"/>
                          <a:hlinkClick r:id="rId3" action="ppaction://hlinkfile"/>
                        </a:rPr>
                        <a:t>Status:</a:t>
                      </a:r>
                      <a:endParaRPr lang="en-US">
                        <a:solidFill>
                          <a:sysClr val="windowText" lastClr="000000"/>
                        </a:solidFill>
                        <a:latin typeface="Ubuntu Light"/>
                      </a:endParaRPr>
                    </a:p>
                  </a:txBody>
                  <a:tcPr marL="119978" marR="119978" anchor="ctr"/>
                </a:tc>
                <a:tc>
                  <a:txBody>
                    <a:bodyPr/>
                    <a:lstStyle/>
                    <a:p>
                      <a:pPr algn="l" rtl="0"/>
                      <a:r>
                        <a:rPr lang="en-US">
                          <a:solidFill>
                            <a:sysClr val="windowText" lastClr="000000"/>
                          </a:solidFill>
                          <a:latin typeface="Ubuntu Light"/>
                        </a:rPr>
                        <a:t>Core</a:t>
                      </a:r>
                    </a:p>
                  </a:txBody>
                  <a:tcPr marL="119978" marR="119978" anchor="ctr"/>
                </a:tc>
                <a:extLst>
                  <a:ext uri="{0D108BD9-81ED-4DB2-BD59-A6C34878D82A}">
                    <a16:rowId xmlns:a16="http://schemas.microsoft.com/office/drawing/2014/main" val="3278671698"/>
                  </a:ext>
                </a:extLst>
              </a:tr>
              <a:tr h="259774">
                <a:tc>
                  <a:txBody>
                    <a:bodyPr/>
                    <a:lstStyle/>
                    <a:p>
                      <a:pPr algn="l" rtl="0"/>
                      <a:r>
                        <a:rPr lang="en-US">
                          <a:solidFill>
                            <a:sysClr val="windowText" lastClr="000000"/>
                          </a:solidFill>
                          <a:latin typeface="Ubuntu Light"/>
                          <a:hlinkClick r:id="rId3" action="ppaction://hlinkfile"/>
                        </a:rPr>
                        <a:t>Module:</a:t>
                      </a:r>
                      <a:endParaRPr lang="en-US">
                        <a:solidFill>
                          <a:sysClr val="windowText" lastClr="000000"/>
                        </a:solidFill>
                        <a:latin typeface="Ubuntu Light"/>
                      </a:endParaRPr>
                    </a:p>
                  </a:txBody>
                  <a:tcPr marL="119978" marR="119978" anchor="ctr"/>
                </a:tc>
                <a:tc>
                  <a:txBody>
                    <a:bodyPr/>
                    <a:lstStyle/>
                    <a:p>
                      <a:pPr algn="l" rtl="0"/>
                      <a:r>
                        <a:rPr lang="en-US" dirty="0">
                          <a:solidFill>
                            <a:sysClr val="windowText" lastClr="000000"/>
                          </a:solidFill>
                          <a:latin typeface="Ubuntu Light"/>
                        </a:rPr>
                        <a:t>core</a:t>
                      </a:r>
                    </a:p>
                  </a:txBody>
                  <a:tcPr marL="119978" marR="119978" anchor="ctr"/>
                </a:tc>
                <a:extLst>
                  <a:ext uri="{0D108BD9-81ED-4DB2-BD59-A6C34878D82A}">
                    <a16:rowId xmlns:a16="http://schemas.microsoft.com/office/drawing/2014/main" val="74184669"/>
                  </a:ext>
                </a:extLst>
              </a:tr>
            </a:tbl>
          </a:graphicData>
        </a:graphic>
      </p:graphicFrame>
      <p:sp>
        <p:nvSpPr>
          <p:cNvPr id="10" name="مربع نص 12"/>
          <p:cNvSpPr txBox="1"/>
          <p:nvPr/>
        </p:nvSpPr>
        <p:spPr>
          <a:xfrm>
            <a:off x="306388" y="3502905"/>
            <a:ext cx="8358246" cy="1323439"/>
          </a:xfrm>
          <a:prstGeom prst="rect">
            <a:avLst/>
          </a:prstGeom>
          <a:noFill/>
        </p:spPr>
        <p:txBody>
          <a:bodyPr wrap="square" rtlCol="1">
            <a:spAutoFit/>
          </a:bodyPr>
          <a:lstStyle/>
          <a:p>
            <a:r>
              <a:rPr lang="en-US" sz="2000" spc="-1" dirty="0">
                <a:solidFill>
                  <a:srgbClr val="000000"/>
                </a:solidFill>
                <a:uFill>
                  <a:solidFill>
                    <a:srgbClr val="FFFFFF"/>
                  </a:solidFill>
                </a:uFill>
                <a:latin typeface="Ubuntu Light"/>
              </a:rPr>
              <a:t>The </a:t>
            </a:r>
            <a:r>
              <a:rPr lang="en-US" sz="2000" spc="-1" dirty="0" err="1">
                <a:solidFill>
                  <a:srgbClr val="000000"/>
                </a:solidFill>
                <a:uFill>
                  <a:solidFill>
                    <a:srgbClr val="FFFFFF"/>
                  </a:solidFill>
                </a:uFill>
                <a:latin typeface="Ubuntu Light"/>
              </a:rPr>
              <a:t>MaxKeepAliveRequests</a:t>
            </a:r>
            <a:r>
              <a:rPr lang="en-US" sz="2000" spc="-1" dirty="0">
                <a:solidFill>
                  <a:srgbClr val="000000"/>
                </a:solidFill>
                <a:uFill>
                  <a:solidFill>
                    <a:srgbClr val="FFFFFF"/>
                  </a:solidFill>
                </a:uFill>
                <a:latin typeface="Ubuntu Light"/>
              </a:rPr>
              <a:t> directive limits the number of requests allowed per connection when </a:t>
            </a:r>
            <a:r>
              <a:rPr lang="en-US" sz="2000" b="1" spc="-1" dirty="0" err="1">
                <a:solidFill>
                  <a:srgbClr val="000000"/>
                </a:solidFill>
                <a:uFill>
                  <a:solidFill>
                    <a:srgbClr val="FFFFFF"/>
                  </a:solidFill>
                </a:uFill>
                <a:latin typeface="Ubuntu Light"/>
              </a:rPr>
              <a:t>KeepAlive</a:t>
            </a:r>
            <a:r>
              <a:rPr lang="en-US" sz="2000" spc="-1" dirty="0">
                <a:solidFill>
                  <a:srgbClr val="000000"/>
                </a:solidFill>
                <a:uFill>
                  <a:solidFill>
                    <a:srgbClr val="FFFFFF"/>
                  </a:solidFill>
                </a:uFill>
                <a:latin typeface="Ubuntu Light"/>
              </a:rPr>
              <a:t> is </a:t>
            </a:r>
            <a:r>
              <a:rPr lang="en-US" sz="2000" b="1" spc="-1" dirty="0">
                <a:solidFill>
                  <a:srgbClr val="000000"/>
                </a:solidFill>
                <a:uFill>
                  <a:solidFill>
                    <a:srgbClr val="FFFFFF"/>
                  </a:solidFill>
                </a:uFill>
                <a:latin typeface="Ubuntu Light"/>
              </a:rPr>
              <a:t>on</a:t>
            </a:r>
            <a:r>
              <a:rPr lang="en-US" sz="2000" spc="-1" dirty="0">
                <a:solidFill>
                  <a:srgbClr val="000000"/>
                </a:solidFill>
                <a:uFill>
                  <a:solidFill>
                    <a:srgbClr val="FFFFFF"/>
                  </a:solidFill>
                </a:uFill>
                <a:latin typeface="Ubuntu Light"/>
              </a:rPr>
              <a:t>. If it is set to 0, unlimited requests will be allowed. We recommend that this setting be kept to a high value for maximum server performance.</a:t>
            </a:r>
          </a:p>
        </p:txBody>
      </p:sp>
    </p:spTree>
    <p:extLst>
      <p:ext uri="{BB962C8B-B14F-4D97-AF65-F5344CB8AC3E}">
        <p14:creationId xmlns:p14="http://schemas.microsoft.com/office/powerpoint/2010/main" val="317154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2291268" cy="615553"/>
          </a:xfrm>
        </p:spPr>
        <p:txBody>
          <a:bodyPr/>
          <a:lstStyle/>
          <a:p>
            <a:r>
              <a:rPr lang="en-US" spc="-1" dirty="0">
                <a:solidFill>
                  <a:srgbClr val="FFFFFF"/>
                </a:solidFill>
                <a:latin typeface="Ubuntu Light"/>
              </a:rPr>
              <a:t>CONTENTS</a:t>
            </a:r>
            <a:endParaRPr lang="en-US" dirty="0"/>
          </a:p>
        </p:txBody>
      </p:sp>
      <p:sp>
        <p:nvSpPr>
          <p:cNvPr id="3" name="Content Placeholder 2"/>
          <p:cNvSpPr>
            <a:spLocks noGrp="1"/>
          </p:cNvSpPr>
          <p:nvPr>
            <p:ph idx="1"/>
          </p:nvPr>
        </p:nvSpPr>
        <p:spPr/>
        <p:txBody>
          <a:bodyPr>
            <a:normAutofit lnSpcReduction="10000"/>
          </a:bodyPr>
          <a:lstStyle/>
          <a:p>
            <a:r>
              <a:rPr lang="en-US" dirty="0"/>
              <a:t>History</a:t>
            </a:r>
          </a:p>
          <a:p>
            <a:r>
              <a:rPr lang="en-US" dirty="0"/>
              <a:t>Clients, servers and URLs</a:t>
            </a:r>
          </a:p>
          <a:p>
            <a:r>
              <a:rPr lang="en-US" dirty="0"/>
              <a:t>Anatomy of request and response</a:t>
            </a:r>
          </a:p>
          <a:p>
            <a:r>
              <a:rPr lang="en-US" dirty="0"/>
              <a:t>HTTP status codes</a:t>
            </a:r>
          </a:p>
          <a:p>
            <a:r>
              <a:rPr lang="en-US" dirty="0"/>
              <a:t>Web servers</a:t>
            </a:r>
          </a:p>
          <a:p>
            <a:r>
              <a:rPr lang="en-US" dirty="0"/>
              <a:t>Apache HTTP Server components</a:t>
            </a:r>
          </a:p>
          <a:p>
            <a:r>
              <a:rPr lang="en-US" dirty="0"/>
              <a:t>Documentation explained</a:t>
            </a:r>
          </a:p>
          <a:p>
            <a:r>
              <a:rPr lang="en-US" dirty="0"/>
              <a:t>Directives examples</a:t>
            </a:r>
          </a:p>
          <a:p>
            <a:r>
              <a:rPr lang="en-US" dirty="0"/>
              <a:t>.</a:t>
            </a:r>
            <a:r>
              <a:rPr lang="en-US" dirty="0" err="1"/>
              <a:t>htacess</a:t>
            </a:r>
            <a:endParaRPr lang="en-US" dirty="0"/>
          </a:p>
          <a:p>
            <a:r>
              <a:rPr lang="en-US" dirty="0"/>
              <a:t>Modules</a:t>
            </a:r>
          </a:p>
          <a:p>
            <a:r>
              <a:rPr lang="en-US" dirty="0"/>
              <a:t>Virtual hosts</a:t>
            </a:r>
          </a:p>
        </p:txBody>
      </p:sp>
      <p:sp>
        <p:nvSpPr>
          <p:cNvPr id="4" name="Slide Number Placeholder 3"/>
          <p:cNvSpPr>
            <a:spLocks noGrp="1"/>
          </p:cNvSpPr>
          <p:nvPr>
            <p:ph type="sldNum" sz="quarter" idx="12"/>
          </p:nvPr>
        </p:nvSpPr>
        <p:spPr/>
        <p:txBody>
          <a:bodyPr/>
          <a:lstStyle/>
          <a:p>
            <a:fld id="{E74780D0-A42E-4B83-BF42-5B555249210C}" type="slidenum">
              <a:rPr lang="en-US" smtClean="0"/>
              <a:pPr/>
              <a:t>3</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Tree>
    <p:extLst>
      <p:ext uri="{BB962C8B-B14F-4D97-AF65-F5344CB8AC3E}">
        <p14:creationId xmlns:p14="http://schemas.microsoft.com/office/powerpoint/2010/main" val="2687985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2192908" cy="615553"/>
          </a:xfrm>
        </p:spPr>
        <p:txBody>
          <a:bodyPr/>
          <a:lstStyle/>
          <a:p>
            <a:r>
              <a:rPr lang="en-US" dirty="0" err="1"/>
              <a:t>ErrorLog</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30</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048341672"/>
              </p:ext>
            </p:extLst>
          </p:nvPr>
        </p:nvGraphicFramePr>
        <p:xfrm>
          <a:off x="306388" y="836402"/>
          <a:ext cx="8458050" cy="2646570"/>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ysClr val="windowText" lastClr="000000"/>
                          </a:solidFill>
                          <a:latin typeface="Ubuntu Light"/>
                          <a:hlinkClick r:id="rId3" action="ppaction://hlinkfile"/>
                        </a:rPr>
                        <a:t>Description:</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Location where the server will log errors</a:t>
                      </a:r>
                    </a:p>
                  </a:txBody>
                  <a:tcPr anchor="ctr"/>
                </a:tc>
                <a:extLst>
                  <a:ext uri="{0D108BD9-81ED-4DB2-BD59-A6C34878D82A}">
                    <a16:rowId xmlns:a16="http://schemas.microsoft.com/office/drawing/2014/main" val="4129105726"/>
                  </a:ext>
                </a:extLst>
              </a:tr>
              <a:tr h="454605">
                <a:tc>
                  <a:txBody>
                    <a:bodyPr/>
                    <a:lstStyle/>
                    <a:p>
                      <a:pPr algn="l" rtl="0"/>
                      <a:r>
                        <a:rPr lang="en-US">
                          <a:solidFill>
                            <a:sysClr val="windowText" lastClr="000000"/>
                          </a:solidFill>
                          <a:latin typeface="Ubuntu Light"/>
                          <a:hlinkClick r:id="rId3" action="ppaction://hlinkfile"/>
                        </a:rPr>
                        <a:t>Syntax:</a:t>
                      </a:r>
                      <a:endParaRPr lang="en-US">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ErrorLog file-path|syslog[:facility]</a:t>
                      </a:r>
                    </a:p>
                  </a:txBody>
                  <a:tcPr anchor="ctr"/>
                </a:tc>
                <a:extLst>
                  <a:ext uri="{0D108BD9-81ED-4DB2-BD59-A6C34878D82A}">
                    <a16:rowId xmlns:a16="http://schemas.microsoft.com/office/drawing/2014/main" val="1256776255"/>
                  </a:ext>
                </a:extLst>
              </a:tr>
              <a:tr h="454605">
                <a:tc>
                  <a:txBody>
                    <a:bodyPr/>
                    <a:lstStyle/>
                    <a:p>
                      <a:pPr algn="l" rtl="0"/>
                      <a:r>
                        <a:rPr lang="en-US">
                          <a:solidFill>
                            <a:sysClr val="windowText" lastClr="000000"/>
                          </a:solidFill>
                          <a:latin typeface="Ubuntu Light"/>
                          <a:hlinkClick r:id="rId3" action="ppaction://hlinkfile"/>
                        </a:rPr>
                        <a:t>Default:</a:t>
                      </a:r>
                      <a:endParaRPr lang="en-US">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ErrorLog logs/error_log (Unix) ErrorLog logs/error.log (Windows and OS/2)</a:t>
                      </a:r>
                    </a:p>
                  </a:txBody>
                  <a:tcPr anchor="ctr"/>
                </a:tc>
                <a:extLst>
                  <a:ext uri="{0D108BD9-81ED-4DB2-BD59-A6C34878D82A}">
                    <a16:rowId xmlns:a16="http://schemas.microsoft.com/office/drawing/2014/main" val="451033108"/>
                  </a:ext>
                </a:extLst>
              </a:tr>
              <a:tr h="259774">
                <a:tc>
                  <a:txBody>
                    <a:bodyPr/>
                    <a:lstStyle/>
                    <a:p>
                      <a:pPr algn="l" rtl="0"/>
                      <a:r>
                        <a:rPr lang="en-US">
                          <a:solidFill>
                            <a:sysClr val="windowText" lastClr="000000"/>
                          </a:solidFill>
                          <a:latin typeface="Ubuntu Light"/>
                          <a:hlinkClick r:id="rId3" action="ppaction://hlinkfile"/>
                        </a:rPr>
                        <a:t>Context:</a:t>
                      </a:r>
                      <a:endParaRPr lang="en-US">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server config, virtual host</a:t>
                      </a:r>
                    </a:p>
                  </a:txBody>
                  <a:tcPr anchor="ctr"/>
                </a:tc>
                <a:extLst>
                  <a:ext uri="{0D108BD9-81ED-4DB2-BD59-A6C34878D82A}">
                    <a16:rowId xmlns:a16="http://schemas.microsoft.com/office/drawing/2014/main" val="1078428937"/>
                  </a:ext>
                </a:extLst>
              </a:tr>
              <a:tr h="259774">
                <a:tc>
                  <a:txBody>
                    <a:bodyPr/>
                    <a:lstStyle/>
                    <a:p>
                      <a:pPr algn="l" rtl="0"/>
                      <a:r>
                        <a:rPr lang="en-US">
                          <a:solidFill>
                            <a:sysClr val="windowText" lastClr="000000"/>
                          </a:solidFill>
                          <a:latin typeface="Ubuntu Light"/>
                          <a:hlinkClick r:id="rId3" action="ppaction://hlinkfile"/>
                        </a:rPr>
                        <a:t>Status:</a:t>
                      </a:r>
                      <a:endParaRPr lang="en-US">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Core</a:t>
                      </a:r>
                    </a:p>
                  </a:txBody>
                  <a:tcPr anchor="ctr"/>
                </a:tc>
                <a:extLst>
                  <a:ext uri="{0D108BD9-81ED-4DB2-BD59-A6C34878D82A}">
                    <a16:rowId xmlns:a16="http://schemas.microsoft.com/office/drawing/2014/main" val="3278671698"/>
                  </a:ext>
                </a:extLst>
              </a:tr>
              <a:tr h="259774">
                <a:tc>
                  <a:txBody>
                    <a:bodyPr/>
                    <a:lstStyle/>
                    <a:p>
                      <a:pPr algn="l" rtl="0"/>
                      <a:r>
                        <a:rPr lang="en-US">
                          <a:solidFill>
                            <a:sysClr val="windowText" lastClr="000000"/>
                          </a:solidFill>
                          <a:latin typeface="Ubuntu Light"/>
                          <a:hlinkClick r:id="rId3" action="ppaction://hlinkfile"/>
                        </a:rPr>
                        <a:t>Module:</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core</a:t>
                      </a:r>
                    </a:p>
                  </a:txBody>
                  <a:tcPr anchor="ctr"/>
                </a:tc>
                <a:extLst>
                  <a:ext uri="{0D108BD9-81ED-4DB2-BD59-A6C34878D82A}">
                    <a16:rowId xmlns:a16="http://schemas.microsoft.com/office/drawing/2014/main" val="74184669"/>
                  </a:ext>
                </a:extLst>
              </a:tr>
            </a:tbl>
          </a:graphicData>
        </a:graphic>
      </p:graphicFrame>
      <p:sp>
        <p:nvSpPr>
          <p:cNvPr id="10" name="مربع نص 12"/>
          <p:cNvSpPr txBox="1"/>
          <p:nvPr/>
        </p:nvSpPr>
        <p:spPr>
          <a:xfrm>
            <a:off x="306388" y="3502905"/>
            <a:ext cx="8358246" cy="1015663"/>
          </a:xfrm>
          <a:prstGeom prst="rect">
            <a:avLst/>
          </a:prstGeom>
          <a:noFill/>
        </p:spPr>
        <p:txBody>
          <a:bodyPr wrap="square" rtlCol="1">
            <a:spAutoFit/>
          </a:bodyPr>
          <a:lstStyle/>
          <a:p>
            <a:r>
              <a:rPr lang="en-US" sz="2000" dirty="0">
                <a:solidFill>
                  <a:sysClr val="windowText" lastClr="000000"/>
                </a:solidFill>
              </a:rPr>
              <a:t>The </a:t>
            </a:r>
            <a:r>
              <a:rPr lang="en-US" sz="2000" dirty="0" err="1">
                <a:solidFill>
                  <a:sysClr val="windowText" lastClr="000000"/>
                </a:solidFill>
              </a:rPr>
              <a:t>ErrorLog</a:t>
            </a:r>
            <a:r>
              <a:rPr lang="en-US" sz="2000" dirty="0">
                <a:solidFill>
                  <a:sysClr val="windowText" lastClr="000000"/>
                </a:solidFill>
              </a:rPr>
              <a:t> directive sets the name of the file to which the server will log any errors it encounters. If the file-path is not absolute then it is assumed to be relative to the </a:t>
            </a:r>
            <a:r>
              <a:rPr lang="en-US" sz="2000" dirty="0" err="1">
                <a:solidFill>
                  <a:sysClr val="windowText" lastClr="000000"/>
                </a:solidFill>
              </a:rPr>
              <a:t>ServerRoot</a:t>
            </a:r>
            <a:endParaRPr lang="en-US" sz="2000" dirty="0">
              <a:solidFill>
                <a:sysClr val="windowText" lastClr="000000"/>
              </a:solidFill>
            </a:endParaRPr>
          </a:p>
        </p:txBody>
      </p:sp>
    </p:spTree>
    <p:extLst>
      <p:ext uri="{BB962C8B-B14F-4D97-AF65-F5344CB8AC3E}">
        <p14:creationId xmlns:p14="http://schemas.microsoft.com/office/powerpoint/2010/main" val="2447961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2253822" cy="615553"/>
          </a:xfrm>
        </p:spPr>
        <p:txBody>
          <a:bodyPr/>
          <a:lstStyle/>
          <a:p>
            <a:r>
              <a:rPr lang="en-US" dirty="0"/>
              <a:t>Directory</a:t>
            </a:r>
          </a:p>
        </p:txBody>
      </p:sp>
      <p:sp>
        <p:nvSpPr>
          <p:cNvPr id="4" name="Slide Number Placeholder 3"/>
          <p:cNvSpPr>
            <a:spLocks noGrp="1"/>
          </p:cNvSpPr>
          <p:nvPr>
            <p:ph type="sldNum" sz="quarter" idx="12"/>
          </p:nvPr>
        </p:nvSpPr>
        <p:spPr/>
        <p:txBody>
          <a:bodyPr/>
          <a:lstStyle/>
          <a:p>
            <a:fld id="{E74780D0-A42E-4B83-BF42-5B555249210C}" type="slidenum">
              <a:rPr lang="en-US" smtClean="0"/>
              <a:pPr/>
              <a:t>31</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810865600"/>
              </p:ext>
            </p:extLst>
          </p:nvPr>
        </p:nvGraphicFramePr>
        <p:xfrm>
          <a:off x="306388" y="836402"/>
          <a:ext cx="8458050" cy="2280810"/>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rgbClr val="000000"/>
                          </a:solidFill>
                          <a:latin typeface="Ubuntu Light"/>
                          <a:hlinkClick r:id="rId3" action="ppaction://hlinkfile"/>
                        </a:rPr>
                        <a:t>Description:</a:t>
                      </a:r>
                      <a:endParaRPr lang="en-US" dirty="0">
                        <a:solidFill>
                          <a:srgbClr val="000000"/>
                        </a:solidFill>
                        <a:latin typeface="Ubuntu Light"/>
                      </a:endParaRPr>
                    </a:p>
                  </a:txBody>
                  <a:tcPr anchor="ctr"/>
                </a:tc>
                <a:tc>
                  <a:txBody>
                    <a:bodyPr/>
                    <a:lstStyle/>
                    <a:p>
                      <a:pPr algn="l" rtl="0"/>
                      <a:r>
                        <a:rPr lang="en-US">
                          <a:solidFill>
                            <a:srgbClr val="000000"/>
                          </a:solidFill>
                          <a:latin typeface="Ubuntu Light"/>
                        </a:rPr>
                        <a:t>Enclose a group of directives that apply only to the named file-system directory, sub-directories, and their contents.</a:t>
                      </a:r>
                    </a:p>
                  </a:txBody>
                  <a:tcPr anchor="ctr"/>
                </a:tc>
                <a:extLst>
                  <a:ext uri="{0D108BD9-81ED-4DB2-BD59-A6C34878D82A}">
                    <a16:rowId xmlns:a16="http://schemas.microsoft.com/office/drawing/2014/main" val="4129105726"/>
                  </a:ext>
                </a:extLst>
              </a:tr>
              <a:tr h="454605">
                <a:tc>
                  <a:txBody>
                    <a:bodyPr/>
                    <a:lstStyle/>
                    <a:p>
                      <a:pPr algn="l" rtl="0"/>
                      <a:r>
                        <a:rPr lang="en-US">
                          <a:solidFill>
                            <a:srgbClr val="000000"/>
                          </a:solidFill>
                          <a:latin typeface="Ubuntu Light"/>
                          <a:hlinkClick r:id="rId3" action="ppaction://hlinkfile"/>
                        </a:rPr>
                        <a:t>Syntax:</a:t>
                      </a:r>
                      <a:endParaRPr lang="en-US">
                        <a:solidFill>
                          <a:srgbClr val="000000"/>
                        </a:solidFill>
                        <a:latin typeface="Ubuntu Light"/>
                      </a:endParaRPr>
                    </a:p>
                  </a:txBody>
                  <a:tcPr anchor="ctr"/>
                </a:tc>
                <a:tc>
                  <a:txBody>
                    <a:bodyPr/>
                    <a:lstStyle/>
                    <a:p>
                      <a:pPr algn="l" rtl="0"/>
                      <a:r>
                        <a:rPr lang="en-US">
                          <a:solidFill>
                            <a:srgbClr val="000000"/>
                          </a:solidFill>
                          <a:latin typeface="Ubuntu Light"/>
                        </a:rPr>
                        <a:t>&lt;Directory directory-path&gt; ... &lt;/Directory&gt;</a:t>
                      </a:r>
                    </a:p>
                  </a:txBody>
                  <a:tcPr anchor="ctr"/>
                </a:tc>
                <a:extLst>
                  <a:ext uri="{0D108BD9-81ED-4DB2-BD59-A6C34878D82A}">
                    <a16:rowId xmlns:a16="http://schemas.microsoft.com/office/drawing/2014/main" val="1256776255"/>
                  </a:ext>
                </a:extLst>
              </a:tr>
              <a:tr h="454605">
                <a:tc>
                  <a:txBody>
                    <a:bodyPr/>
                    <a:lstStyle/>
                    <a:p>
                      <a:pPr algn="l" rtl="0"/>
                      <a:r>
                        <a:rPr lang="en-US">
                          <a:solidFill>
                            <a:srgbClr val="000000"/>
                          </a:solidFill>
                          <a:latin typeface="Ubuntu Light"/>
                          <a:hlinkClick r:id="rId3" action="ppaction://hlinkfile"/>
                        </a:rPr>
                        <a:t>Context:</a:t>
                      </a:r>
                      <a:endParaRPr lang="en-US">
                        <a:solidFill>
                          <a:srgbClr val="000000"/>
                        </a:solidFill>
                        <a:latin typeface="Ubuntu Light"/>
                      </a:endParaRPr>
                    </a:p>
                  </a:txBody>
                  <a:tcPr anchor="ctr"/>
                </a:tc>
                <a:tc>
                  <a:txBody>
                    <a:bodyPr/>
                    <a:lstStyle/>
                    <a:p>
                      <a:pPr algn="l" rtl="0"/>
                      <a:r>
                        <a:rPr lang="en-US">
                          <a:solidFill>
                            <a:srgbClr val="000000"/>
                          </a:solidFill>
                          <a:latin typeface="Ubuntu Light"/>
                        </a:rPr>
                        <a:t>server config, virtual host</a:t>
                      </a:r>
                    </a:p>
                  </a:txBody>
                  <a:tcPr anchor="ctr"/>
                </a:tc>
                <a:extLst>
                  <a:ext uri="{0D108BD9-81ED-4DB2-BD59-A6C34878D82A}">
                    <a16:rowId xmlns:a16="http://schemas.microsoft.com/office/drawing/2014/main" val="451033108"/>
                  </a:ext>
                </a:extLst>
              </a:tr>
              <a:tr h="259774">
                <a:tc>
                  <a:txBody>
                    <a:bodyPr/>
                    <a:lstStyle/>
                    <a:p>
                      <a:pPr algn="l" rtl="0"/>
                      <a:r>
                        <a:rPr lang="en-US">
                          <a:solidFill>
                            <a:srgbClr val="000000"/>
                          </a:solidFill>
                          <a:latin typeface="Ubuntu Light"/>
                          <a:hlinkClick r:id="rId3" action="ppaction://hlinkfile"/>
                        </a:rPr>
                        <a:t>Status:</a:t>
                      </a:r>
                      <a:endParaRPr lang="en-US">
                        <a:solidFill>
                          <a:srgbClr val="000000"/>
                        </a:solidFill>
                        <a:latin typeface="Ubuntu Light"/>
                      </a:endParaRPr>
                    </a:p>
                  </a:txBody>
                  <a:tcPr anchor="ctr"/>
                </a:tc>
                <a:tc>
                  <a:txBody>
                    <a:bodyPr/>
                    <a:lstStyle/>
                    <a:p>
                      <a:pPr algn="l" rtl="0"/>
                      <a:r>
                        <a:rPr lang="en-US">
                          <a:solidFill>
                            <a:srgbClr val="000000"/>
                          </a:solidFill>
                          <a:latin typeface="Ubuntu Light"/>
                        </a:rPr>
                        <a:t>Core</a:t>
                      </a:r>
                    </a:p>
                  </a:txBody>
                  <a:tcPr anchor="ctr"/>
                </a:tc>
                <a:extLst>
                  <a:ext uri="{0D108BD9-81ED-4DB2-BD59-A6C34878D82A}">
                    <a16:rowId xmlns:a16="http://schemas.microsoft.com/office/drawing/2014/main" val="1078428937"/>
                  </a:ext>
                </a:extLst>
              </a:tr>
              <a:tr h="259774">
                <a:tc>
                  <a:txBody>
                    <a:bodyPr/>
                    <a:lstStyle/>
                    <a:p>
                      <a:pPr algn="l" rtl="0"/>
                      <a:r>
                        <a:rPr lang="en-US">
                          <a:solidFill>
                            <a:srgbClr val="000000"/>
                          </a:solidFill>
                          <a:latin typeface="Ubuntu Light"/>
                          <a:hlinkClick r:id="rId3" action="ppaction://hlinkfile"/>
                        </a:rPr>
                        <a:t>Module:</a:t>
                      </a:r>
                      <a:endParaRPr lang="en-US">
                        <a:solidFill>
                          <a:srgbClr val="000000"/>
                        </a:solidFill>
                        <a:latin typeface="Ubuntu Light"/>
                      </a:endParaRPr>
                    </a:p>
                  </a:txBody>
                  <a:tcPr anchor="ctr"/>
                </a:tc>
                <a:tc>
                  <a:txBody>
                    <a:bodyPr/>
                    <a:lstStyle/>
                    <a:p>
                      <a:pPr algn="l" rtl="0"/>
                      <a:r>
                        <a:rPr lang="en-US" dirty="0">
                          <a:solidFill>
                            <a:srgbClr val="000000"/>
                          </a:solidFill>
                          <a:latin typeface="Ubuntu Light"/>
                        </a:rPr>
                        <a:t>core</a:t>
                      </a:r>
                    </a:p>
                  </a:txBody>
                  <a:tcPr anchor="ctr"/>
                </a:tc>
                <a:extLst>
                  <a:ext uri="{0D108BD9-81ED-4DB2-BD59-A6C34878D82A}">
                    <a16:rowId xmlns:a16="http://schemas.microsoft.com/office/drawing/2014/main" val="3278671698"/>
                  </a:ext>
                </a:extLst>
              </a:tr>
            </a:tbl>
          </a:graphicData>
        </a:graphic>
      </p:graphicFrame>
      <p:sp>
        <p:nvSpPr>
          <p:cNvPr id="10" name="مربع نص 12"/>
          <p:cNvSpPr txBox="1"/>
          <p:nvPr/>
        </p:nvSpPr>
        <p:spPr>
          <a:xfrm>
            <a:off x="296433" y="3311981"/>
            <a:ext cx="8358246" cy="1323439"/>
          </a:xfrm>
          <a:prstGeom prst="rect">
            <a:avLst/>
          </a:prstGeom>
          <a:noFill/>
        </p:spPr>
        <p:txBody>
          <a:bodyPr wrap="square" rtlCol="1">
            <a:spAutoFit/>
          </a:bodyPr>
          <a:lstStyle/>
          <a:p>
            <a:r>
              <a:rPr lang="en-US" sz="2000" dirty="0">
                <a:solidFill>
                  <a:sysClr val="windowText" lastClr="000000"/>
                </a:solidFill>
              </a:rPr>
              <a:t>&lt;Directory&gt; and &lt;/Directory&gt; are used to enclose a group of directives that will apply only to the named directory, sub-directories of that directory, and the files within the respective directories. Any directive that is allowed in a directory context may be used.</a:t>
            </a:r>
          </a:p>
        </p:txBody>
      </p:sp>
    </p:spTree>
    <p:extLst>
      <p:ext uri="{BB962C8B-B14F-4D97-AF65-F5344CB8AC3E}">
        <p14:creationId xmlns:p14="http://schemas.microsoft.com/office/powerpoint/2010/main" val="1718588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736600" cy="615553"/>
          </a:xfrm>
        </p:spPr>
        <p:txBody>
          <a:bodyPr/>
          <a:lstStyle/>
          <a:p>
            <a:r>
              <a:rPr lang="en-US" dirty="0" err="1"/>
              <a:t>DirectoryMatch</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32</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122614362"/>
              </p:ext>
            </p:extLst>
          </p:nvPr>
        </p:nvGraphicFramePr>
        <p:xfrm>
          <a:off x="306388" y="836402"/>
          <a:ext cx="8458050" cy="2280810"/>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ysClr val="windowText" lastClr="000000"/>
                          </a:solidFill>
                          <a:latin typeface="Ubuntu Light"/>
                          <a:hlinkClick r:id="rId3" action="ppaction://hlinkfile"/>
                        </a:rPr>
                        <a:t>Description:</a:t>
                      </a:r>
                      <a:endParaRPr lang="en-US" dirty="0">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Enclose directives that apply to the contents of file-system directories matching a regular expression.</a:t>
                      </a:r>
                    </a:p>
                  </a:txBody>
                  <a:tcPr anchor="ctr"/>
                </a:tc>
                <a:extLst>
                  <a:ext uri="{0D108BD9-81ED-4DB2-BD59-A6C34878D82A}">
                    <a16:rowId xmlns:a16="http://schemas.microsoft.com/office/drawing/2014/main" val="4129105726"/>
                  </a:ext>
                </a:extLst>
              </a:tr>
              <a:tr h="454605">
                <a:tc>
                  <a:txBody>
                    <a:bodyPr/>
                    <a:lstStyle/>
                    <a:p>
                      <a:pPr algn="l" rtl="0"/>
                      <a:r>
                        <a:rPr lang="en-US" dirty="0">
                          <a:solidFill>
                            <a:sysClr val="windowText" lastClr="000000"/>
                          </a:solidFill>
                          <a:latin typeface="Ubuntu Light"/>
                          <a:hlinkClick r:id="rId3" action="ppaction://hlinkfile"/>
                        </a:rPr>
                        <a:t>Syntax:</a:t>
                      </a:r>
                      <a:endParaRPr lang="en-US" dirty="0">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&lt;DirectoryMatch regex&gt; ... &lt;/DirectoryMatch&gt;</a:t>
                      </a:r>
                    </a:p>
                  </a:txBody>
                  <a:tcPr anchor="ctr"/>
                </a:tc>
                <a:extLst>
                  <a:ext uri="{0D108BD9-81ED-4DB2-BD59-A6C34878D82A}">
                    <a16:rowId xmlns:a16="http://schemas.microsoft.com/office/drawing/2014/main" val="1256776255"/>
                  </a:ext>
                </a:extLst>
              </a:tr>
              <a:tr h="454605">
                <a:tc>
                  <a:txBody>
                    <a:bodyPr/>
                    <a:lstStyle/>
                    <a:p>
                      <a:pPr algn="l" rtl="0"/>
                      <a:r>
                        <a:rPr lang="en-US" dirty="0">
                          <a:solidFill>
                            <a:sysClr val="windowText" lastClr="000000"/>
                          </a:solidFill>
                          <a:latin typeface="Ubuntu Light"/>
                          <a:hlinkClick r:id="rId3" action="ppaction://hlinkfile"/>
                        </a:rPr>
                        <a:t>Context:</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server config, virtual host</a:t>
                      </a:r>
                    </a:p>
                  </a:txBody>
                  <a:tcPr anchor="ctr"/>
                </a:tc>
                <a:extLst>
                  <a:ext uri="{0D108BD9-81ED-4DB2-BD59-A6C34878D82A}">
                    <a16:rowId xmlns:a16="http://schemas.microsoft.com/office/drawing/2014/main" val="451033108"/>
                  </a:ext>
                </a:extLst>
              </a:tr>
              <a:tr h="259774">
                <a:tc>
                  <a:txBody>
                    <a:bodyPr/>
                    <a:lstStyle/>
                    <a:p>
                      <a:pPr algn="l" rtl="0"/>
                      <a:r>
                        <a:rPr lang="en-US">
                          <a:solidFill>
                            <a:sysClr val="windowText" lastClr="000000"/>
                          </a:solidFill>
                          <a:latin typeface="Ubuntu Light"/>
                          <a:hlinkClick r:id="rId3" action="ppaction://hlinkfile"/>
                        </a:rPr>
                        <a:t>Status:</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Core</a:t>
                      </a:r>
                    </a:p>
                  </a:txBody>
                  <a:tcPr anchor="ctr"/>
                </a:tc>
                <a:extLst>
                  <a:ext uri="{0D108BD9-81ED-4DB2-BD59-A6C34878D82A}">
                    <a16:rowId xmlns:a16="http://schemas.microsoft.com/office/drawing/2014/main" val="1078428937"/>
                  </a:ext>
                </a:extLst>
              </a:tr>
              <a:tr h="259774">
                <a:tc>
                  <a:txBody>
                    <a:bodyPr/>
                    <a:lstStyle/>
                    <a:p>
                      <a:pPr algn="l" rtl="0"/>
                      <a:r>
                        <a:rPr lang="en-US" dirty="0">
                          <a:solidFill>
                            <a:sysClr val="windowText" lastClr="000000"/>
                          </a:solidFill>
                          <a:latin typeface="Ubuntu Light"/>
                          <a:hlinkClick r:id="rId3" action="ppaction://hlinkfile"/>
                        </a:rPr>
                        <a:t>Module:</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core</a:t>
                      </a:r>
                    </a:p>
                  </a:txBody>
                  <a:tcPr anchor="ctr"/>
                </a:tc>
                <a:extLst>
                  <a:ext uri="{0D108BD9-81ED-4DB2-BD59-A6C34878D82A}">
                    <a16:rowId xmlns:a16="http://schemas.microsoft.com/office/drawing/2014/main" val="3278671698"/>
                  </a:ext>
                </a:extLst>
              </a:tr>
            </a:tbl>
          </a:graphicData>
        </a:graphic>
      </p:graphicFrame>
      <p:sp>
        <p:nvSpPr>
          <p:cNvPr id="10" name="مربع نص 12"/>
          <p:cNvSpPr txBox="1"/>
          <p:nvPr/>
        </p:nvSpPr>
        <p:spPr>
          <a:xfrm>
            <a:off x="306388" y="3394713"/>
            <a:ext cx="8358246" cy="1323439"/>
          </a:xfrm>
          <a:prstGeom prst="rect">
            <a:avLst/>
          </a:prstGeom>
          <a:noFill/>
        </p:spPr>
        <p:txBody>
          <a:bodyPr wrap="square" rtlCol="1">
            <a:spAutoFit/>
          </a:bodyPr>
          <a:lstStyle/>
          <a:p>
            <a:r>
              <a:rPr lang="en-US" sz="2000" dirty="0">
                <a:solidFill>
                  <a:srgbClr val="000000"/>
                </a:solidFill>
              </a:rPr>
              <a:t>&lt;</a:t>
            </a:r>
            <a:r>
              <a:rPr lang="en-US" sz="2000" dirty="0" err="1">
                <a:solidFill>
                  <a:srgbClr val="000000"/>
                </a:solidFill>
              </a:rPr>
              <a:t>DirectoryMatch</a:t>
            </a:r>
            <a:r>
              <a:rPr lang="en-US" sz="2000" dirty="0">
                <a:solidFill>
                  <a:srgbClr val="000000"/>
                </a:solidFill>
              </a:rPr>
              <a:t>&gt; and &lt;/</a:t>
            </a:r>
            <a:r>
              <a:rPr lang="en-US" sz="2000" dirty="0" err="1">
                <a:solidFill>
                  <a:srgbClr val="000000"/>
                </a:solidFill>
              </a:rPr>
              <a:t>DirectoryMatch</a:t>
            </a:r>
            <a:r>
              <a:rPr lang="en-US" sz="2000" dirty="0">
                <a:solidFill>
                  <a:srgbClr val="000000"/>
                </a:solidFill>
              </a:rPr>
              <a:t>&gt; are used to enclose a group of directives which will apply only to the named directory (and the files within), the same as &lt;Directory&gt;. However, it takes as an argument a regular expression</a:t>
            </a:r>
          </a:p>
        </p:txBody>
      </p:sp>
    </p:spTree>
    <p:extLst>
      <p:ext uri="{BB962C8B-B14F-4D97-AF65-F5344CB8AC3E}">
        <p14:creationId xmlns:p14="http://schemas.microsoft.com/office/powerpoint/2010/main" val="1695156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1168590" cy="615553"/>
          </a:xfrm>
        </p:spPr>
        <p:txBody>
          <a:bodyPr/>
          <a:lstStyle/>
          <a:p>
            <a:r>
              <a:rPr lang="en-US" dirty="0"/>
              <a:t>Files</a:t>
            </a:r>
          </a:p>
        </p:txBody>
      </p:sp>
      <p:sp>
        <p:nvSpPr>
          <p:cNvPr id="4" name="Slide Number Placeholder 3"/>
          <p:cNvSpPr>
            <a:spLocks noGrp="1"/>
          </p:cNvSpPr>
          <p:nvPr>
            <p:ph type="sldNum" sz="quarter" idx="12"/>
          </p:nvPr>
        </p:nvSpPr>
        <p:spPr/>
        <p:txBody>
          <a:bodyPr/>
          <a:lstStyle/>
          <a:p>
            <a:fld id="{E74780D0-A42E-4B83-BF42-5B555249210C}" type="slidenum">
              <a:rPr lang="en-US" smtClean="0"/>
              <a:pPr/>
              <a:t>33</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947433631"/>
              </p:ext>
            </p:extLst>
          </p:nvPr>
        </p:nvGraphicFramePr>
        <p:xfrm>
          <a:off x="306388" y="836402"/>
          <a:ext cx="8458050" cy="2461095"/>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ysClr val="windowText" lastClr="000000"/>
                          </a:solidFill>
                          <a:latin typeface="Ubuntu Light"/>
                          <a:hlinkClick r:id="rId3" action="ppaction://hlinkfile"/>
                        </a:rPr>
                        <a:t>Description:</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Contains directives that apply to matched filenames</a:t>
                      </a:r>
                    </a:p>
                  </a:txBody>
                  <a:tcPr anchor="ctr"/>
                </a:tc>
                <a:extLst>
                  <a:ext uri="{0D108BD9-81ED-4DB2-BD59-A6C34878D82A}">
                    <a16:rowId xmlns:a16="http://schemas.microsoft.com/office/drawing/2014/main" val="4129105726"/>
                  </a:ext>
                </a:extLst>
              </a:tr>
              <a:tr h="454605">
                <a:tc>
                  <a:txBody>
                    <a:bodyPr/>
                    <a:lstStyle/>
                    <a:p>
                      <a:pPr algn="l" rtl="0"/>
                      <a:r>
                        <a:rPr lang="en-US">
                          <a:solidFill>
                            <a:sysClr val="windowText" lastClr="000000"/>
                          </a:solidFill>
                          <a:latin typeface="Ubuntu Light"/>
                          <a:hlinkClick r:id="rId3" action="ppaction://hlinkfile"/>
                        </a:rPr>
                        <a:t>Syntax:</a:t>
                      </a:r>
                      <a:endParaRPr lang="en-US">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&lt;Files filename&gt; ... &lt;/Files&gt;</a:t>
                      </a:r>
                    </a:p>
                  </a:txBody>
                  <a:tcPr anchor="ctr"/>
                </a:tc>
                <a:extLst>
                  <a:ext uri="{0D108BD9-81ED-4DB2-BD59-A6C34878D82A}">
                    <a16:rowId xmlns:a16="http://schemas.microsoft.com/office/drawing/2014/main" val="1256776255"/>
                  </a:ext>
                </a:extLst>
              </a:tr>
              <a:tr h="454605">
                <a:tc>
                  <a:txBody>
                    <a:bodyPr/>
                    <a:lstStyle/>
                    <a:p>
                      <a:pPr algn="l" rtl="0"/>
                      <a:r>
                        <a:rPr lang="en-US" dirty="0">
                          <a:solidFill>
                            <a:sysClr val="windowText" lastClr="000000"/>
                          </a:solidFill>
                          <a:latin typeface="Ubuntu Light"/>
                          <a:hlinkClick r:id="rId3" action="ppaction://hlinkfile"/>
                        </a:rPr>
                        <a:t>Context:</a:t>
                      </a:r>
                      <a:endParaRPr lang="en-US" dirty="0">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server config, virtual host, directory, .htaccess</a:t>
                      </a:r>
                    </a:p>
                  </a:txBody>
                  <a:tcPr anchor="ctr"/>
                </a:tc>
                <a:extLst>
                  <a:ext uri="{0D108BD9-81ED-4DB2-BD59-A6C34878D82A}">
                    <a16:rowId xmlns:a16="http://schemas.microsoft.com/office/drawing/2014/main" val="451033108"/>
                  </a:ext>
                </a:extLst>
              </a:tr>
              <a:tr h="259774">
                <a:tc>
                  <a:txBody>
                    <a:bodyPr/>
                    <a:lstStyle/>
                    <a:p>
                      <a:pPr algn="l" rtl="0"/>
                      <a:r>
                        <a:rPr lang="en-US" dirty="0">
                          <a:solidFill>
                            <a:sysClr val="windowText" lastClr="000000"/>
                          </a:solidFill>
                          <a:latin typeface="Ubuntu Light"/>
                          <a:hlinkClick r:id="rId3" action="ppaction://hlinkfile"/>
                        </a:rPr>
                        <a:t>Override:</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All</a:t>
                      </a:r>
                    </a:p>
                  </a:txBody>
                  <a:tcPr anchor="ctr"/>
                </a:tc>
                <a:extLst>
                  <a:ext uri="{0D108BD9-81ED-4DB2-BD59-A6C34878D82A}">
                    <a16:rowId xmlns:a16="http://schemas.microsoft.com/office/drawing/2014/main" val="1078428937"/>
                  </a:ext>
                </a:extLst>
              </a:tr>
              <a:tr h="259774">
                <a:tc>
                  <a:txBody>
                    <a:bodyPr/>
                    <a:lstStyle/>
                    <a:p>
                      <a:pPr algn="l" rtl="0"/>
                      <a:r>
                        <a:rPr lang="en-US" dirty="0">
                          <a:solidFill>
                            <a:sysClr val="windowText" lastClr="000000"/>
                          </a:solidFill>
                          <a:latin typeface="Ubuntu Light"/>
                          <a:hlinkClick r:id="rId3" action="ppaction://hlinkfile"/>
                        </a:rPr>
                        <a:t>Status:</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Core</a:t>
                      </a:r>
                    </a:p>
                  </a:txBody>
                  <a:tcPr anchor="ctr"/>
                </a:tc>
                <a:extLst>
                  <a:ext uri="{0D108BD9-81ED-4DB2-BD59-A6C34878D82A}">
                    <a16:rowId xmlns:a16="http://schemas.microsoft.com/office/drawing/2014/main" val="3278671698"/>
                  </a:ext>
                </a:extLst>
              </a:tr>
              <a:tr h="259774">
                <a:tc>
                  <a:txBody>
                    <a:bodyPr/>
                    <a:lstStyle/>
                    <a:p>
                      <a:pPr algn="l" rtl="0"/>
                      <a:r>
                        <a:rPr lang="en-US" dirty="0">
                          <a:solidFill>
                            <a:sysClr val="windowText" lastClr="000000"/>
                          </a:solidFill>
                          <a:latin typeface="Ubuntu Light"/>
                          <a:hlinkClick r:id="rId3" action="ppaction://hlinkfile"/>
                        </a:rPr>
                        <a:t>Module:</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core</a:t>
                      </a:r>
                    </a:p>
                  </a:txBody>
                  <a:tcPr anchor="ctr"/>
                </a:tc>
                <a:extLst>
                  <a:ext uri="{0D108BD9-81ED-4DB2-BD59-A6C34878D82A}">
                    <a16:rowId xmlns:a16="http://schemas.microsoft.com/office/drawing/2014/main" val="84839528"/>
                  </a:ext>
                </a:extLst>
              </a:tr>
            </a:tbl>
          </a:graphicData>
        </a:graphic>
      </p:graphicFrame>
      <p:sp>
        <p:nvSpPr>
          <p:cNvPr id="10" name="مربع نص 12"/>
          <p:cNvSpPr txBox="1"/>
          <p:nvPr/>
        </p:nvSpPr>
        <p:spPr>
          <a:xfrm>
            <a:off x="280456" y="3209873"/>
            <a:ext cx="8358246" cy="1631216"/>
          </a:xfrm>
          <a:prstGeom prst="rect">
            <a:avLst/>
          </a:prstGeom>
          <a:noFill/>
        </p:spPr>
        <p:txBody>
          <a:bodyPr wrap="square" rtlCol="1">
            <a:spAutoFit/>
          </a:bodyPr>
          <a:lstStyle/>
          <a:p>
            <a:r>
              <a:rPr lang="en-US" sz="2000" dirty="0">
                <a:solidFill>
                  <a:sysClr val="windowText" lastClr="000000"/>
                </a:solidFill>
                <a:latin typeface="Ubuntu Light"/>
              </a:rPr>
              <a:t>The &lt;Files&gt; directive limits the scope of the enclosed directives by filename. It is comparable to the </a:t>
            </a:r>
            <a:r>
              <a:rPr lang="en-US" sz="2000" dirty="0">
                <a:solidFill>
                  <a:sysClr val="windowText" lastClr="000000"/>
                </a:solidFill>
                <a:latin typeface="Ubuntu Light"/>
                <a:hlinkClick r:id="" action="ppaction://hlinkfile"/>
              </a:rPr>
              <a:t>&lt;Directory&gt;</a:t>
            </a:r>
            <a:r>
              <a:rPr lang="en-US" sz="2000" dirty="0">
                <a:solidFill>
                  <a:sysClr val="windowText" lastClr="000000"/>
                </a:solidFill>
                <a:latin typeface="Ubuntu Light"/>
              </a:rPr>
              <a:t> and </a:t>
            </a:r>
            <a:r>
              <a:rPr lang="en-US" sz="2000" dirty="0">
                <a:solidFill>
                  <a:sysClr val="windowText" lastClr="000000"/>
                </a:solidFill>
                <a:latin typeface="Ubuntu Light"/>
                <a:hlinkClick r:id="" action="ppaction://hlinkfile"/>
              </a:rPr>
              <a:t>&lt;Location&gt;</a:t>
            </a:r>
            <a:r>
              <a:rPr lang="en-US" sz="2000" dirty="0">
                <a:solidFill>
                  <a:sysClr val="windowText" lastClr="000000"/>
                </a:solidFill>
                <a:latin typeface="Ubuntu Light"/>
              </a:rPr>
              <a:t> directives. It should be matched with a &lt;/Files&gt; directive. The directives given within this section will be applied to any object with a </a:t>
            </a:r>
            <a:r>
              <a:rPr lang="en-US" sz="2000" dirty="0" err="1">
                <a:solidFill>
                  <a:sysClr val="windowText" lastClr="000000"/>
                </a:solidFill>
                <a:latin typeface="Ubuntu Light"/>
              </a:rPr>
              <a:t>basename</a:t>
            </a:r>
            <a:r>
              <a:rPr lang="en-US" sz="2000" dirty="0">
                <a:solidFill>
                  <a:sysClr val="windowText" lastClr="000000"/>
                </a:solidFill>
                <a:latin typeface="Ubuntu Light"/>
              </a:rPr>
              <a:t> (last component of filename) matching the specified filename</a:t>
            </a:r>
          </a:p>
        </p:txBody>
      </p:sp>
    </p:spTree>
    <p:extLst>
      <p:ext uri="{BB962C8B-B14F-4D97-AF65-F5344CB8AC3E}">
        <p14:creationId xmlns:p14="http://schemas.microsoft.com/office/powerpoint/2010/main" val="3546841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2651367" cy="615553"/>
          </a:xfrm>
        </p:spPr>
        <p:txBody>
          <a:bodyPr/>
          <a:lstStyle/>
          <a:p>
            <a:r>
              <a:rPr lang="en-US" dirty="0" err="1"/>
              <a:t>FilesMatch</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34</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210622727"/>
              </p:ext>
            </p:extLst>
          </p:nvPr>
        </p:nvGraphicFramePr>
        <p:xfrm>
          <a:off x="306388" y="836402"/>
          <a:ext cx="8458050" cy="2646570"/>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ysClr val="windowText" lastClr="000000"/>
                          </a:solidFill>
                          <a:latin typeface="Ubuntu Light"/>
                          <a:hlinkClick r:id="rId3" action="ppaction://hlinkfile"/>
                        </a:rPr>
                        <a:t>Description:</a:t>
                      </a:r>
                      <a:endParaRPr lang="en-US" dirty="0">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Contains directives that apply to regular-expression matched filenames</a:t>
                      </a:r>
                    </a:p>
                  </a:txBody>
                  <a:tcPr anchor="ctr"/>
                </a:tc>
                <a:extLst>
                  <a:ext uri="{0D108BD9-81ED-4DB2-BD59-A6C34878D82A}">
                    <a16:rowId xmlns:a16="http://schemas.microsoft.com/office/drawing/2014/main" val="4129105726"/>
                  </a:ext>
                </a:extLst>
              </a:tr>
              <a:tr h="454605">
                <a:tc>
                  <a:txBody>
                    <a:bodyPr/>
                    <a:lstStyle/>
                    <a:p>
                      <a:pPr algn="l" rtl="0"/>
                      <a:r>
                        <a:rPr lang="en-US">
                          <a:solidFill>
                            <a:sysClr val="windowText" lastClr="000000"/>
                          </a:solidFill>
                          <a:latin typeface="Ubuntu Light"/>
                          <a:hlinkClick r:id="rId3" action="ppaction://hlinkfile"/>
                        </a:rPr>
                        <a:t>Syntax:</a:t>
                      </a:r>
                      <a:endParaRPr lang="en-US">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&lt;FilesMatch regex&gt; ... &lt;/FilesMatch&gt;</a:t>
                      </a:r>
                    </a:p>
                  </a:txBody>
                  <a:tcPr anchor="ctr"/>
                </a:tc>
                <a:extLst>
                  <a:ext uri="{0D108BD9-81ED-4DB2-BD59-A6C34878D82A}">
                    <a16:rowId xmlns:a16="http://schemas.microsoft.com/office/drawing/2014/main" val="1256776255"/>
                  </a:ext>
                </a:extLst>
              </a:tr>
              <a:tr h="454605">
                <a:tc>
                  <a:txBody>
                    <a:bodyPr/>
                    <a:lstStyle/>
                    <a:p>
                      <a:pPr algn="l" rtl="0"/>
                      <a:r>
                        <a:rPr lang="en-US">
                          <a:solidFill>
                            <a:sysClr val="windowText" lastClr="000000"/>
                          </a:solidFill>
                          <a:latin typeface="Ubuntu Light"/>
                          <a:hlinkClick r:id="rId3" action="ppaction://hlinkfile"/>
                        </a:rPr>
                        <a:t>Context:</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server config, virtual host, directory, .</a:t>
                      </a:r>
                      <a:r>
                        <a:rPr lang="en-US" dirty="0" err="1">
                          <a:solidFill>
                            <a:sysClr val="windowText" lastClr="000000"/>
                          </a:solidFill>
                          <a:latin typeface="Ubuntu Light"/>
                        </a:rPr>
                        <a:t>htaccess</a:t>
                      </a:r>
                      <a:endParaRPr lang="en-US" dirty="0">
                        <a:solidFill>
                          <a:sysClr val="windowText" lastClr="000000"/>
                        </a:solidFill>
                        <a:latin typeface="Ubuntu Light"/>
                      </a:endParaRPr>
                    </a:p>
                  </a:txBody>
                  <a:tcPr anchor="ctr"/>
                </a:tc>
                <a:extLst>
                  <a:ext uri="{0D108BD9-81ED-4DB2-BD59-A6C34878D82A}">
                    <a16:rowId xmlns:a16="http://schemas.microsoft.com/office/drawing/2014/main" val="451033108"/>
                  </a:ext>
                </a:extLst>
              </a:tr>
              <a:tr h="259774">
                <a:tc>
                  <a:txBody>
                    <a:bodyPr/>
                    <a:lstStyle/>
                    <a:p>
                      <a:pPr algn="l" rtl="0"/>
                      <a:r>
                        <a:rPr lang="en-US">
                          <a:solidFill>
                            <a:sysClr val="windowText" lastClr="000000"/>
                          </a:solidFill>
                          <a:latin typeface="Ubuntu Light"/>
                          <a:hlinkClick r:id="rId3" action="ppaction://hlinkfile"/>
                        </a:rPr>
                        <a:t>Override:</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All</a:t>
                      </a:r>
                    </a:p>
                  </a:txBody>
                  <a:tcPr anchor="ctr"/>
                </a:tc>
                <a:extLst>
                  <a:ext uri="{0D108BD9-81ED-4DB2-BD59-A6C34878D82A}">
                    <a16:rowId xmlns:a16="http://schemas.microsoft.com/office/drawing/2014/main" val="1078428937"/>
                  </a:ext>
                </a:extLst>
              </a:tr>
              <a:tr h="259774">
                <a:tc>
                  <a:txBody>
                    <a:bodyPr/>
                    <a:lstStyle/>
                    <a:p>
                      <a:pPr algn="l" rtl="0"/>
                      <a:r>
                        <a:rPr lang="en-US" dirty="0">
                          <a:solidFill>
                            <a:sysClr val="windowText" lastClr="000000"/>
                          </a:solidFill>
                          <a:latin typeface="Ubuntu Light"/>
                          <a:hlinkClick r:id="rId3" action="ppaction://hlinkfile"/>
                        </a:rPr>
                        <a:t>Status:</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Core</a:t>
                      </a:r>
                    </a:p>
                  </a:txBody>
                  <a:tcPr anchor="ctr"/>
                </a:tc>
                <a:extLst>
                  <a:ext uri="{0D108BD9-81ED-4DB2-BD59-A6C34878D82A}">
                    <a16:rowId xmlns:a16="http://schemas.microsoft.com/office/drawing/2014/main" val="3278671698"/>
                  </a:ext>
                </a:extLst>
              </a:tr>
              <a:tr h="259774">
                <a:tc>
                  <a:txBody>
                    <a:bodyPr/>
                    <a:lstStyle/>
                    <a:p>
                      <a:pPr algn="l" rtl="0"/>
                      <a:r>
                        <a:rPr lang="en-US" dirty="0">
                          <a:solidFill>
                            <a:sysClr val="windowText" lastClr="000000"/>
                          </a:solidFill>
                          <a:latin typeface="Ubuntu Light"/>
                          <a:hlinkClick r:id="rId3" action="ppaction://hlinkfile"/>
                        </a:rPr>
                        <a:t>Module:</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core</a:t>
                      </a:r>
                    </a:p>
                  </a:txBody>
                  <a:tcPr anchor="ctr"/>
                </a:tc>
                <a:extLst>
                  <a:ext uri="{0D108BD9-81ED-4DB2-BD59-A6C34878D82A}">
                    <a16:rowId xmlns:a16="http://schemas.microsoft.com/office/drawing/2014/main" val="601545828"/>
                  </a:ext>
                </a:extLst>
              </a:tr>
            </a:tbl>
          </a:graphicData>
        </a:graphic>
      </p:graphicFrame>
      <p:sp>
        <p:nvSpPr>
          <p:cNvPr id="10" name="مربع نص 12"/>
          <p:cNvSpPr txBox="1"/>
          <p:nvPr/>
        </p:nvSpPr>
        <p:spPr>
          <a:xfrm>
            <a:off x="330886" y="3465869"/>
            <a:ext cx="8358246" cy="1015663"/>
          </a:xfrm>
          <a:prstGeom prst="rect">
            <a:avLst/>
          </a:prstGeom>
          <a:noFill/>
        </p:spPr>
        <p:txBody>
          <a:bodyPr wrap="square" rtlCol="1">
            <a:spAutoFit/>
          </a:bodyPr>
          <a:lstStyle/>
          <a:p>
            <a:r>
              <a:rPr lang="en-US" sz="2000" dirty="0">
                <a:solidFill>
                  <a:sysClr val="windowText" lastClr="000000"/>
                </a:solidFill>
                <a:latin typeface="Ubuntu Light"/>
              </a:rPr>
              <a:t>The &lt;</a:t>
            </a:r>
            <a:r>
              <a:rPr lang="en-US" sz="2000" dirty="0" err="1">
                <a:solidFill>
                  <a:sysClr val="windowText" lastClr="000000"/>
                </a:solidFill>
                <a:latin typeface="Ubuntu Light"/>
              </a:rPr>
              <a:t>FilesMatch</a:t>
            </a:r>
            <a:r>
              <a:rPr lang="en-US" sz="2000" dirty="0">
                <a:solidFill>
                  <a:sysClr val="windowText" lastClr="000000"/>
                </a:solidFill>
                <a:latin typeface="Ubuntu Light"/>
              </a:rPr>
              <a:t>&gt; directive limits the scope of the enclosed directives by filename, just as the &lt;Files&gt; directive does. However, it accepts a regular expression. </a:t>
            </a:r>
          </a:p>
        </p:txBody>
      </p:sp>
    </p:spTree>
    <p:extLst>
      <p:ext uri="{BB962C8B-B14F-4D97-AF65-F5344CB8AC3E}">
        <p14:creationId xmlns:p14="http://schemas.microsoft.com/office/powerpoint/2010/main" val="275217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1367362" cy="615553"/>
          </a:xfrm>
        </p:spPr>
        <p:txBody>
          <a:bodyPr/>
          <a:lstStyle/>
          <a:p>
            <a:r>
              <a:rPr lang="en-US" dirty="0"/>
              <a:t>Allow</a:t>
            </a:r>
          </a:p>
        </p:txBody>
      </p:sp>
      <p:sp>
        <p:nvSpPr>
          <p:cNvPr id="4" name="Slide Number Placeholder 3"/>
          <p:cNvSpPr>
            <a:spLocks noGrp="1"/>
          </p:cNvSpPr>
          <p:nvPr>
            <p:ph type="sldNum" sz="quarter" idx="12"/>
          </p:nvPr>
        </p:nvSpPr>
        <p:spPr/>
        <p:txBody>
          <a:bodyPr/>
          <a:lstStyle/>
          <a:p>
            <a:fld id="{E74780D0-A42E-4B83-BF42-5B555249210C}" type="slidenum">
              <a:rPr lang="en-US" smtClean="0"/>
              <a:pPr/>
              <a:t>35</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320458804"/>
              </p:ext>
            </p:extLst>
          </p:nvPr>
        </p:nvGraphicFramePr>
        <p:xfrm>
          <a:off x="306388" y="836402"/>
          <a:ext cx="8458050" cy="2646570"/>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ysClr val="windowText" lastClr="000000"/>
                          </a:solidFill>
                          <a:latin typeface="Ubuntu Light"/>
                          <a:hlinkClick r:id="rId3" action="ppaction://hlinkfile"/>
                        </a:rPr>
                        <a:t>Description:</a:t>
                      </a:r>
                      <a:endParaRPr lang="en-US" dirty="0">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Controls which hosts can access an area of the server</a:t>
                      </a:r>
                    </a:p>
                  </a:txBody>
                  <a:tcPr anchor="ctr"/>
                </a:tc>
                <a:extLst>
                  <a:ext uri="{0D108BD9-81ED-4DB2-BD59-A6C34878D82A}">
                    <a16:rowId xmlns:a16="http://schemas.microsoft.com/office/drawing/2014/main" val="4129105726"/>
                  </a:ext>
                </a:extLst>
              </a:tr>
              <a:tr h="454605">
                <a:tc>
                  <a:txBody>
                    <a:bodyPr/>
                    <a:lstStyle/>
                    <a:p>
                      <a:pPr algn="l" rtl="0"/>
                      <a:r>
                        <a:rPr lang="en-US" dirty="0">
                          <a:solidFill>
                            <a:sysClr val="windowText" lastClr="000000"/>
                          </a:solidFill>
                          <a:latin typeface="Ubuntu Light"/>
                          <a:hlinkClick r:id="rId3" action="ppaction://hlinkfile"/>
                        </a:rPr>
                        <a:t>Syntax:</a:t>
                      </a:r>
                      <a:endParaRPr lang="en-US" dirty="0">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Allow from all|host|env=[!]env-variable [host|env=[!]env-variable] ...</a:t>
                      </a:r>
                    </a:p>
                  </a:txBody>
                  <a:tcPr anchor="ctr"/>
                </a:tc>
                <a:extLst>
                  <a:ext uri="{0D108BD9-81ED-4DB2-BD59-A6C34878D82A}">
                    <a16:rowId xmlns:a16="http://schemas.microsoft.com/office/drawing/2014/main" val="1256776255"/>
                  </a:ext>
                </a:extLst>
              </a:tr>
              <a:tr h="454605">
                <a:tc>
                  <a:txBody>
                    <a:bodyPr/>
                    <a:lstStyle/>
                    <a:p>
                      <a:pPr algn="l" rtl="0"/>
                      <a:r>
                        <a:rPr lang="en-US" dirty="0">
                          <a:solidFill>
                            <a:sysClr val="windowText" lastClr="000000"/>
                          </a:solidFill>
                          <a:latin typeface="Ubuntu Light"/>
                          <a:hlinkClick r:id="rId3" action="ppaction://hlinkfile"/>
                        </a:rPr>
                        <a:t>Context:</a:t>
                      </a:r>
                      <a:endParaRPr lang="en-US" dirty="0">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directory, .htaccess</a:t>
                      </a:r>
                    </a:p>
                  </a:txBody>
                  <a:tcPr anchor="ctr"/>
                </a:tc>
                <a:extLst>
                  <a:ext uri="{0D108BD9-81ED-4DB2-BD59-A6C34878D82A}">
                    <a16:rowId xmlns:a16="http://schemas.microsoft.com/office/drawing/2014/main" val="451033108"/>
                  </a:ext>
                </a:extLst>
              </a:tr>
              <a:tr h="259774">
                <a:tc>
                  <a:txBody>
                    <a:bodyPr/>
                    <a:lstStyle/>
                    <a:p>
                      <a:pPr algn="l" rtl="0"/>
                      <a:r>
                        <a:rPr lang="en-US" dirty="0">
                          <a:solidFill>
                            <a:sysClr val="windowText" lastClr="000000"/>
                          </a:solidFill>
                          <a:latin typeface="Ubuntu Light"/>
                          <a:hlinkClick r:id="rId3" action="ppaction://hlinkfile"/>
                        </a:rPr>
                        <a:t>Override:</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Limit</a:t>
                      </a:r>
                    </a:p>
                  </a:txBody>
                  <a:tcPr anchor="ctr"/>
                </a:tc>
                <a:extLst>
                  <a:ext uri="{0D108BD9-81ED-4DB2-BD59-A6C34878D82A}">
                    <a16:rowId xmlns:a16="http://schemas.microsoft.com/office/drawing/2014/main" val="1078428937"/>
                  </a:ext>
                </a:extLst>
              </a:tr>
              <a:tr h="259774">
                <a:tc>
                  <a:txBody>
                    <a:bodyPr/>
                    <a:lstStyle/>
                    <a:p>
                      <a:pPr algn="l" rtl="0"/>
                      <a:r>
                        <a:rPr lang="en-US" dirty="0">
                          <a:solidFill>
                            <a:sysClr val="windowText" lastClr="000000"/>
                          </a:solidFill>
                          <a:latin typeface="Ubuntu Light"/>
                          <a:hlinkClick r:id="rId3" action="ppaction://hlinkfile"/>
                        </a:rPr>
                        <a:t>Status:</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Extension</a:t>
                      </a:r>
                    </a:p>
                  </a:txBody>
                  <a:tcPr anchor="ctr"/>
                </a:tc>
                <a:extLst>
                  <a:ext uri="{0D108BD9-81ED-4DB2-BD59-A6C34878D82A}">
                    <a16:rowId xmlns:a16="http://schemas.microsoft.com/office/drawing/2014/main" val="3278671698"/>
                  </a:ext>
                </a:extLst>
              </a:tr>
              <a:tr h="259774">
                <a:tc>
                  <a:txBody>
                    <a:bodyPr/>
                    <a:lstStyle/>
                    <a:p>
                      <a:pPr algn="l" rtl="0"/>
                      <a:r>
                        <a:rPr lang="en-US" sz="1800" kern="1200" dirty="0">
                          <a:solidFill>
                            <a:sysClr val="windowText" lastClr="000000"/>
                          </a:solidFill>
                          <a:latin typeface="Ubuntu Light"/>
                          <a:ea typeface="+mn-ea"/>
                          <a:cs typeface="+mn-cs"/>
                          <a:hlinkClick r:id="rId3" action="ppaction://hlinkfile"/>
                        </a:rPr>
                        <a:t>Module:</a:t>
                      </a:r>
                      <a:endParaRPr lang="en-US" sz="1800" kern="1200" dirty="0">
                        <a:solidFill>
                          <a:sysClr val="windowText" lastClr="000000"/>
                        </a:solidFill>
                        <a:latin typeface="Ubuntu Light"/>
                        <a:ea typeface="+mn-ea"/>
                        <a:cs typeface="+mn-cs"/>
                      </a:endParaRPr>
                    </a:p>
                  </a:txBody>
                  <a:tcPr anchor="ctr"/>
                </a:tc>
                <a:tc>
                  <a:txBody>
                    <a:bodyPr/>
                    <a:lstStyle/>
                    <a:p>
                      <a:pPr algn="l" rtl="0"/>
                      <a:r>
                        <a:rPr lang="en-US" sz="1800" kern="1200" dirty="0" err="1">
                          <a:solidFill>
                            <a:sysClr val="windowText" lastClr="000000"/>
                          </a:solidFill>
                          <a:latin typeface="Ubuntu Light"/>
                          <a:ea typeface="+mn-ea"/>
                          <a:cs typeface="+mn-cs"/>
                        </a:rPr>
                        <a:t>mod_access_compat</a:t>
                      </a:r>
                      <a:endParaRPr lang="en-US" sz="1800" kern="1200" dirty="0">
                        <a:solidFill>
                          <a:sysClr val="windowText" lastClr="000000"/>
                        </a:solidFill>
                        <a:latin typeface="Ubuntu Light"/>
                        <a:ea typeface="+mn-ea"/>
                        <a:cs typeface="+mn-cs"/>
                      </a:endParaRPr>
                    </a:p>
                  </a:txBody>
                  <a:tcPr anchor="ctr"/>
                </a:tc>
                <a:extLst>
                  <a:ext uri="{0D108BD9-81ED-4DB2-BD59-A6C34878D82A}">
                    <a16:rowId xmlns:a16="http://schemas.microsoft.com/office/drawing/2014/main" val="501510946"/>
                  </a:ext>
                </a:extLst>
              </a:tr>
            </a:tbl>
          </a:graphicData>
        </a:graphic>
      </p:graphicFrame>
      <p:sp>
        <p:nvSpPr>
          <p:cNvPr id="10" name="مربع نص 12"/>
          <p:cNvSpPr txBox="1"/>
          <p:nvPr/>
        </p:nvSpPr>
        <p:spPr>
          <a:xfrm>
            <a:off x="296433" y="3518070"/>
            <a:ext cx="8358246" cy="1015663"/>
          </a:xfrm>
          <a:prstGeom prst="rect">
            <a:avLst/>
          </a:prstGeom>
          <a:noFill/>
        </p:spPr>
        <p:txBody>
          <a:bodyPr wrap="square" rtlCol="1">
            <a:spAutoFit/>
          </a:bodyPr>
          <a:lstStyle/>
          <a:p>
            <a:r>
              <a:rPr lang="en-US" sz="2000" dirty="0">
                <a:solidFill>
                  <a:sysClr val="windowText" lastClr="000000"/>
                </a:solidFill>
                <a:latin typeface="Ubuntu Light"/>
              </a:rPr>
              <a:t>The Allow directive affects which hosts can access an area of the server. Access can be controlled by hostname, IP address, IP address range, or by other characteristics of the client request captured in environment variables.</a:t>
            </a:r>
          </a:p>
        </p:txBody>
      </p:sp>
    </p:spTree>
    <p:extLst>
      <p:ext uri="{BB962C8B-B14F-4D97-AF65-F5344CB8AC3E}">
        <p14:creationId xmlns:p14="http://schemas.microsoft.com/office/powerpoint/2010/main" val="2743580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1253548" cy="615553"/>
          </a:xfrm>
        </p:spPr>
        <p:txBody>
          <a:bodyPr/>
          <a:lstStyle/>
          <a:p>
            <a:r>
              <a:rPr lang="en-US" dirty="0"/>
              <a:t>Deny</a:t>
            </a:r>
          </a:p>
        </p:txBody>
      </p:sp>
      <p:sp>
        <p:nvSpPr>
          <p:cNvPr id="4" name="Slide Number Placeholder 3"/>
          <p:cNvSpPr>
            <a:spLocks noGrp="1"/>
          </p:cNvSpPr>
          <p:nvPr>
            <p:ph type="sldNum" sz="quarter" idx="12"/>
          </p:nvPr>
        </p:nvSpPr>
        <p:spPr/>
        <p:txBody>
          <a:bodyPr/>
          <a:lstStyle/>
          <a:p>
            <a:fld id="{E74780D0-A42E-4B83-BF42-5B555249210C}" type="slidenum">
              <a:rPr lang="en-US" smtClean="0"/>
              <a:pPr/>
              <a:t>36</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739675753"/>
              </p:ext>
            </p:extLst>
          </p:nvPr>
        </p:nvGraphicFramePr>
        <p:xfrm>
          <a:off x="306388" y="836402"/>
          <a:ext cx="8458050" cy="2646570"/>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ysClr val="windowText" lastClr="000000"/>
                          </a:solidFill>
                          <a:latin typeface="Ubuntu Light"/>
                          <a:hlinkClick r:id="rId3" action="ppaction://hlinkfile"/>
                        </a:rPr>
                        <a:t>Description:</a:t>
                      </a:r>
                      <a:endParaRPr lang="en-US" dirty="0">
                        <a:solidFill>
                          <a:sysClr val="windowText" lastClr="000000"/>
                        </a:solidFill>
                        <a:latin typeface="Ubuntu Light"/>
                      </a:endParaRPr>
                    </a:p>
                  </a:txBody>
                  <a:tcPr anchor="ctr"/>
                </a:tc>
                <a:tc>
                  <a:txBody>
                    <a:bodyPr/>
                    <a:lstStyle/>
                    <a:p>
                      <a:pPr algn="l" rtl="0"/>
                      <a:r>
                        <a:rPr lang="en-US">
                          <a:solidFill>
                            <a:sysClr val="windowText" lastClr="000000"/>
                          </a:solidFill>
                          <a:latin typeface="Ubuntu Light"/>
                        </a:rPr>
                        <a:t>Controls which hosts are denied access to the server</a:t>
                      </a:r>
                    </a:p>
                  </a:txBody>
                  <a:tcPr anchor="ctr"/>
                </a:tc>
                <a:extLst>
                  <a:ext uri="{0D108BD9-81ED-4DB2-BD59-A6C34878D82A}">
                    <a16:rowId xmlns:a16="http://schemas.microsoft.com/office/drawing/2014/main" val="4129105726"/>
                  </a:ext>
                </a:extLst>
              </a:tr>
              <a:tr h="454605">
                <a:tc>
                  <a:txBody>
                    <a:bodyPr/>
                    <a:lstStyle/>
                    <a:p>
                      <a:pPr algn="l" rtl="0"/>
                      <a:r>
                        <a:rPr lang="en-US" dirty="0">
                          <a:solidFill>
                            <a:sysClr val="windowText" lastClr="000000"/>
                          </a:solidFill>
                          <a:latin typeface="Ubuntu Light"/>
                          <a:hlinkClick r:id="rId3" action="ppaction://hlinkfile"/>
                        </a:rPr>
                        <a:t>Syntax:</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Deny from </a:t>
                      </a:r>
                      <a:r>
                        <a:rPr lang="en-US" dirty="0" err="1">
                          <a:solidFill>
                            <a:sysClr val="windowText" lastClr="000000"/>
                          </a:solidFill>
                          <a:latin typeface="Ubuntu Light"/>
                        </a:rPr>
                        <a:t>all|host|env</a:t>
                      </a:r>
                      <a:r>
                        <a:rPr lang="en-US" dirty="0">
                          <a:solidFill>
                            <a:sysClr val="windowText" lastClr="000000"/>
                          </a:solidFill>
                          <a:latin typeface="Ubuntu Light"/>
                        </a:rPr>
                        <a:t>=[!]</a:t>
                      </a:r>
                      <a:r>
                        <a:rPr lang="en-US" dirty="0" err="1">
                          <a:solidFill>
                            <a:sysClr val="windowText" lastClr="000000"/>
                          </a:solidFill>
                          <a:latin typeface="Ubuntu Light"/>
                        </a:rPr>
                        <a:t>env</a:t>
                      </a:r>
                      <a:r>
                        <a:rPr lang="en-US" dirty="0">
                          <a:solidFill>
                            <a:sysClr val="windowText" lastClr="000000"/>
                          </a:solidFill>
                          <a:latin typeface="Ubuntu Light"/>
                        </a:rPr>
                        <a:t>-variable [</a:t>
                      </a:r>
                      <a:r>
                        <a:rPr lang="en-US" dirty="0" err="1">
                          <a:solidFill>
                            <a:sysClr val="windowText" lastClr="000000"/>
                          </a:solidFill>
                          <a:latin typeface="Ubuntu Light"/>
                        </a:rPr>
                        <a:t>host|env</a:t>
                      </a:r>
                      <a:r>
                        <a:rPr lang="en-US" dirty="0">
                          <a:solidFill>
                            <a:sysClr val="windowText" lastClr="000000"/>
                          </a:solidFill>
                          <a:latin typeface="Ubuntu Light"/>
                        </a:rPr>
                        <a:t>=[!]</a:t>
                      </a:r>
                      <a:r>
                        <a:rPr lang="en-US" dirty="0" err="1">
                          <a:solidFill>
                            <a:sysClr val="windowText" lastClr="000000"/>
                          </a:solidFill>
                          <a:latin typeface="Ubuntu Light"/>
                        </a:rPr>
                        <a:t>env</a:t>
                      </a:r>
                      <a:r>
                        <a:rPr lang="en-US" dirty="0">
                          <a:solidFill>
                            <a:sysClr val="windowText" lastClr="000000"/>
                          </a:solidFill>
                          <a:latin typeface="Ubuntu Light"/>
                        </a:rPr>
                        <a:t>-variable] ...</a:t>
                      </a:r>
                    </a:p>
                  </a:txBody>
                  <a:tcPr anchor="ctr"/>
                </a:tc>
                <a:extLst>
                  <a:ext uri="{0D108BD9-81ED-4DB2-BD59-A6C34878D82A}">
                    <a16:rowId xmlns:a16="http://schemas.microsoft.com/office/drawing/2014/main" val="1256776255"/>
                  </a:ext>
                </a:extLst>
              </a:tr>
              <a:tr h="454605">
                <a:tc>
                  <a:txBody>
                    <a:bodyPr/>
                    <a:lstStyle/>
                    <a:p>
                      <a:pPr algn="l" rtl="0"/>
                      <a:r>
                        <a:rPr lang="en-US">
                          <a:solidFill>
                            <a:sysClr val="windowText" lastClr="000000"/>
                          </a:solidFill>
                          <a:latin typeface="Ubuntu Light"/>
                          <a:hlinkClick r:id="rId3" action="ppaction://hlinkfile"/>
                        </a:rPr>
                        <a:t>Context:</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directory, .</a:t>
                      </a:r>
                      <a:r>
                        <a:rPr lang="en-US" dirty="0" err="1">
                          <a:solidFill>
                            <a:sysClr val="windowText" lastClr="000000"/>
                          </a:solidFill>
                          <a:latin typeface="Ubuntu Light"/>
                        </a:rPr>
                        <a:t>htaccess</a:t>
                      </a:r>
                      <a:endParaRPr lang="en-US" dirty="0">
                        <a:solidFill>
                          <a:sysClr val="windowText" lastClr="000000"/>
                        </a:solidFill>
                        <a:latin typeface="Ubuntu Light"/>
                      </a:endParaRPr>
                    </a:p>
                  </a:txBody>
                  <a:tcPr anchor="ctr"/>
                </a:tc>
                <a:extLst>
                  <a:ext uri="{0D108BD9-81ED-4DB2-BD59-A6C34878D82A}">
                    <a16:rowId xmlns:a16="http://schemas.microsoft.com/office/drawing/2014/main" val="451033108"/>
                  </a:ext>
                </a:extLst>
              </a:tr>
              <a:tr h="259774">
                <a:tc>
                  <a:txBody>
                    <a:bodyPr/>
                    <a:lstStyle/>
                    <a:p>
                      <a:pPr algn="l" rtl="0"/>
                      <a:r>
                        <a:rPr lang="en-US">
                          <a:solidFill>
                            <a:sysClr val="windowText" lastClr="000000"/>
                          </a:solidFill>
                          <a:latin typeface="Ubuntu Light"/>
                          <a:hlinkClick r:id="rId3" action="ppaction://hlinkfile"/>
                        </a:rPr>
                        <a:t>Override:</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Limit</a:t>
                      </a:r>
                    </a:p>
                  </a:txBody>
                  <a:tcPr anchor="ctr"/>
                </a:tc>
                <a:extLst>
                  <a:ext uri="{0D108BD9-81ED-4DB2-BD59-A6C34878D82A}">
                    <a16:rowId xmlns:a16="http://schemas.microsoft.com/office/drawing/2014/main" val="1078428937"/>
                  </a:ext>
                </a:extLst>
              </a:tr>
              <a:tr h="259774">
                <a:tc>
                  <a:txBody>
                    <a:bodyPr/>
                    <a:lstStyle/>
                    <a:p>
                      <a:pPr algn="l" rtl="0"/>
                      <a:r>
                        <a:rPr lang="en-US" dirty="0">
                          <a:solidFill>
                            <a:sysClr val="windowText" lastClr="000000"/>
                          </a:solidFill>
                          <a:latin typeface="Ubuntu Light"/>
                          <a:hlinkClick r:id="rId3" action="ppaction://hlinkfile"/>
                        </a:rPr>
                        <a:t>Status:</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Extension</a:t>
                      </a:r>
                    </a:p>
                  </a:txBody>
                  <a:tcPr anchor="ctr"/>
                </a:tc>
                <a:extLst>
                  <a:ext uri="{0D108BD9-81ED-4DB2-BD59-A6C34878D82A}">
                    <a16:rowId xmlns:a16="http://schemas.microsoft.com/office/drawing/2014/main" val="3278671698"/>
                  </a:ext>
                </a:extLst>
              </a:tr>
              <a:tr h="2597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ysClr val="windowText" lastClr="000000"/>
                          </a:solidFill>
                          <a:latin typeface="Ubuntu Light"/>
                          <a:ea typeface="+mn-ea"/>
                          <a:cs typeface="+mn-cs"/>
                          <a:hlinkClick r:id="rId3" action="ppaction://hlinkfile"/>
                        </a:rPr>
                        <a:t>Module:</a:t>
                      </a:r>
                      <a:endParaRPr lang="en-US" sz="1800" kern="1200" dirty="0">
                        <a:solidFill>
                          <a:sysClr val="windowText" lastClr="000000"/>
                        </a:solidFill>
                        <a:latin typeface="Ubuntu Light"/>
                        <a:ea typeface="+mn-ea"/>
                        <a:cs typeface="+mn-cs"/>
                      </a:endParaRPr>
                    </a:p>
                  </a:txBody>
                  <a:tcPr anchor="ctr"/>
                </a:tc>
                <a:tc>
                  <a:txBody>
                    <a:bodyPr/>
                    <a:lstStyle/>
                    <a:p>
                      <a:pPr algn="l" rtl="0"/>
                      <a:r>
                        <a:rPr lang="en-US" dirty="0" err="1">
                          <a:solidFill>
                            <a:sysClr val="windowText" lastClr="000000"/>
                          </a:solidFill>
                          <a:latin typeface="Ubuntu Light"/>
                        </a:rPr>
                        <a:t>mod_access_compat</a:t>
                      </a:r>
                      <a:endParaRPr lang="en-US" dirty="0">
                        <a:solidFill>
                          <a:sysClr val="windowText" lastClr="000000"/>
                        </a:solidFill>
                        <a:latin typeface="Ubuntu Light"/>
                      </a:endParaRPr>
                    </a:p>
                  </a:txBody>
                  <a:tcPr anchor="ctr"/>
                </a:tc>
                <a:extLst>
                  <a:ext uri="{0D108BD9-81ED-4DB2-BD59-A6C34878D82A}">
                    <a16:rowId xmlns:a16="http://schemas.microsoft.com/office/drawing/2014/main" val="1457858694"/>
                  </a:ext>
                </a:extLst>
              </a:tr>
            </a:tbl>
          </a:graphicData>
        </a:graphic>
      </p:graphicFrame>
      <p:sp>
        <p:nvSpPr>
          <p:cNvPr id="10" name="مربع نص 12"/>
          <p:cNvSpPr txBox="1"/>
          <p:nvPr/>
        </p:nvSpPr>
        <p:spPr>
          <a:xfrm>
            <a:off x="306388" y="3585129"/>
            <a:ext cx="8358246" cy="1015663"/>
          </a:xfrm>
          <a:prstGeom prst="rect">
            <a:avLst/>
          </a:prstGeom>
          <a:noFill/>
        </p:spPr>
        <p:txBody>
          <a:bodyPr wrap="square" rtlCol="1">
            <a:spAutoFit/>
          </a:bodyPr>
          <a:lstStyle/>
          <a:p>
            <a:r>
              <a:rPr lang="en-US" sz="2000" dirty="0">
                <a:solidFill>
                  <a:sysClr val="windowText" lastClr="000000"/>
                </a:solidFill>
                <a:latin typeface="Ubuntu Light"/>
              </a:rPr>
              <a:t>This directive allows access to the server to be restricted based on hostname, IP address, or environment variables. The arguments for the Deny directive are identical to the arguments for the Allow directive.</a:t>
            </a:r>
          </a:p>
        </p:txBody>
      </p:sp>
    </p:spTree>
    <p:extLst>
      <p:ext uri="{BB962C8B-B14F-4D97-AF65-F5344CB8AC3E}">
        <p14:creationId xmlns:p14="http://schemas.microsoft.com/office/powerpoint/2010/main" val="98057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1397819" cy="615553"/>
          </a:xfrm>
        </p:spPr>
        <p:txBody>
          <a:bodyPr/>
          <a:lstStyle/>
          <a:p>
            <a:r>
              <a:rPr lang="en-US" dirty="0"/>
              <a:t>Order</a:t>
            </a:r>
          </a:p>
        </p:txBody>
      </p:sp>
      <p:sp>
        <p:nvSpPr>
          <p:cNvPr id="4" name="Slide Number Placeholder 3"/>
          <p:cNvSpPr>
            <a:spLocks noGrp="1"/>
          </p:cNvSpPr>
          <p:nvPr>
            <p:ph type="sldNum" sz="quarter" idx="12"/>
          </p:nvPr>
        </p:nvSpPr>
        <p:spPr/>
        <p:txBody>
          <a:bodyPr/>
          <a:lstStyle/>
          <a:p>
            <a:fld id="{E74780D0-A42E-4B83-BF42-5B555249210C}" type="slidenum">
              <a:rPr lang="en-US" smtClean="0"/>
              <a:pPr/>
              <a:t>37</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01205180"/>
              </p:ext>
            </p:extLst>
          </p:nvPr>
        </p:nvGraphicFramePr>
        <p:xfrm>
          <a:off x="306388" y="836402"/>
          <a:ext cx="8458050" cy="2646570"/>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ysClr val="windowText" lastClr="000000"/>
                          </a:solidFill>
                          <a:latin typeface="Ubuntu Light"/>
                          <a:hlinkClick r:id="rId3" action="ppaction://hlinkfile"/>
                        </a:rPr>
                        <a:t>Description:</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Controls the default access state and the order in which Allow and Deny are evaluated.</a:t>
                      </a:r>
                    </a:p>
                  </a:txBody>
                  <a:tcPr anchor="ctr"/>
                </a:tc>
                <a:extLst>
                  <a:ext uri="{0D108BD9-81ED-4DB2-BD59-A6C34878D82A}">
                    <a16:rowId xmlns:a16="http://schemas.microsoft.com/office/drawing/2014/main" val="4129105726"/>
                  </a:ext>
                </a:extLst>
              </a:tr>
              <a:tr h="454605">
                <a:tc>
                  <a:txBody>
                    <a:bodyPr/>
                    <a:lstStyle/>
                    <a:p>
                      <a:pPr algn="l" rtl="0"/>
                      <a:r>
                        <a:rPr lang="en-US" dirty="0">
                          <a:solidFill>
                            <a:sysClr val="windowText" lastClr="000000"/>
                          </a:solidFill>
                          <a:latin typeface="Ubuntu Light"/>
                          <a:hlinkClick r:id="rId3" action="ppaction://hlinkfile"/>
                        </a:rPr>
                        <a:t>Syntax:</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Order ordering</a:t>
                      </a:r>
                      <a:endParaRPr lang="en-US" dirty="0">
                        <a:solidFill>
                          <a:sysClr val="windowText" lastClr="000000"/>
                        </a:solidFill>
                        <a:latin typeface="Ubuntu Light"/>
                      </a:endParaRPr>
                    </a:p>
                  </a:txBody>
                  <a:tcPr anchor="ctr"/>
                </a:tc>
                <a:extLst>
                  <a:ext uri="{0D108BD9-81ED-4DB2-BD59-A6C34878D82A}">
                    <a16:rowId xmlns:a16="http://schemas.microsoft.com/office/drawing/2014/main" val="1256776255"/>
                  </a:ext>
                </a:extLst>
              </a:tr>
              <a:tr h="454605">
                <a:tc>
                  <a:txBody>
                    <a:bodyPr/>
                    <a:lstStyle/>
                    <a:p>
                      <a:pPr algn="l" rtl="0"/>
                      <a:r>
                        <a:rPr lang="en-US">
                          <a:solidFill>
                            <a:sysClr val="windowText" lastClr="000000"/>
                          </a:solidFill>
                          <a:latin typeface="Ubuntu Light"/>
                          <a:hlinkClick r:id="rId3" action="ppaction://hlinkfile"/>
                        </a:rPr>
                        <a:t>Context:</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directory, .</a:t>
                      </a:r>
                      <a:r>
                        <a:rPr lang="en-US" dirty="0" err="1">
                          <a:solidFill>
                            <a:sysClr val="windowText" lastClr="000000"/>
                          </a:solidFill>
                          <a:latin typeface="Ubuntu Light"/>
                        </a:rPr>
                        <a:t>htaccess</a:t>
                      </a:r>
                      <a:endParaRPr lang="en-US" dirty="0">
                        <a:solidFill>
                          <a:sysClr val="windowText" lastClr="000000"/>
                        </a:solidFill>
                        <a:latin typeface="Ubuntu Light"/>
                      </a:endParaRPr>
                    </a:p>
                  </a:txBody>
                  <a:tcPr anchor="ctr"/>
                </a:tc>
                <a:extLst>
                  <a:ext uri="{0D108BD9-81ED-4DB2-BD59-A6C34878D82A}">
                    <a16:rowId xmlns:a16="http://schemas.microsoft.com/office/drawing/2014/main" val="451033108"/>
                  </a:ext>
                </a:extLst>
              </a:tr>
              <a:tr h="259774">
                <a:tc>
                  <a:txBody>
                    <a:bodyPr/>
                    <a:lstStyle/>
                    <a:p>
                      <a:pPr algn="l" rtl="0"/>
                      <a:r>
                        <a:rPr lang="en-US">
                          <a:solidFill>
                            <a:sysClr val="windowText" lastClr="000000"/>
                          </a:solidFill>
                          <a:latin typeface="Ubuntu Light"/>
                          <a:hlinkClick r:id="rId3" action="ppaction://hlinkfile"/>
                        </a:rPr>
                        <a:t>Override:</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Limit</a:t>
                      </a:r>
                    </a:p>
                  </a:txBody>
                  <a:tcPr anchor="ctr"/>
                </a:tc>
                <a:extLst>
                  <a:ext uri="{0D108BD9-81ED-4DB2-BD59-A6C34878D82A}">
                    <a16:rowId xmlns:a16="http://schemas.microsoft.com/office/drawing/2014/main" val="1078428937"/>
                  </a:ext>
                </a:extLst>
              </a:tr>
              <a:tr h="259774">
                <a:tc>
                  <a:txBody>
                    <a:bodyPr/>
                    <a:lstStyle/>
                    <a:p>
                      <a:pPr algn="l" rtl="0"/>
                      <a:r>
                        <a:rPr lang="en-US" dirty="0">
                          <a:solidFill>
                            <a:sysClr val="windowText" lastClr="000000"/>
                          </a:solidFill>
                          <a:latin typeface="Ubuntu Light"/>
                          <a:hlinkClick r:id="rId3" action="ppaction://hlinkfile"/>
                        </a:rPr>
                        <a:t>Status:</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Extension</a:t>
                      </a:r>
                    </a:p>
                  </a:txBody>
                  <a:tcPr anchor="ctr"/>
                </a:tc>
                <a:extLst>
                  <a:ext uri="{0D108BD9-81ED-4DB2-BD59-A6C34878D82A}">
                    <a16:rowId xmlns:a16="http://schemas.microsoft.com/office/drawing/2014/main" val="3278671698"/>
                  </a:ext>
                </a:extLst>
              </a:tr>
              <a:tr h="2597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ysClr val="windowText" lastClr="000000"/>
                          </a:solidFill>
                          <a:latin typeface="Ubuntu Light"/>
                          <a:ea typeface="+mn-ea"/>
                          <a:cs typeface="+mn-cs"/>
                          <a:hlinkClick r:id="rId3" action="ppaction://hlinkfile"/>
                        </a:rPr>
                        <a:t>Module:</a:t>
                      </a:r>
                      <a:endParaRPr lang="en-US" sz="1800" kern="1200" dirty="0">
                        <a:solidFill>
                          <a:sysClr val="windowText" lastClr="000000"/>
                        </a:solidFill>
                        <a:latin typeface="Ubuntu Light"/>
                        <a:ea typeface="+mn-ea"/>
                        <a:cs typeface="+mn-cs"/>
                      </a:endParaRPr>
                    </a:p>
                  </a:txBody>
                  <a:tcPr anchor="ctr"/>
                </a:tc>
                <a:tc>
                  <a:txBody>
                    <a:bodyPr/>
                    <a:lstStyle/>
                    <a:p>
                      <a:pPr algn="l" rtl="0"/>
                      <a:r>
                        <a:rPr lang="en-US" dirty="0" err="1">
                          <a:solidFill>
                            <a:sysClr val="windowText" lastClr="000000"/>
                          </a:solidFill>
                          <a:latin typeface="Ubuntu Light"/>
                        </a:rPr>
                        <a:t>mod_access_compat</a:t>
                      </a:r>
                      <a:endParaRPr lang="en-US" dirty="0">
                        <a:solidFill>
                          <a:sysClr val="windowText" lastClr="000000"/>
                        </a:solidFill>
                        <a:latin typeface="Ubuntu Light"/>
                      </a:endParaRPr>
                    </a:p>
                  </a:txBody>
                  <a:tcPr anchor="ctr"/>
                </a:tc>
                <a:extLst>
                  <a:ext uri="{0D108BD9-81ED-4DB2-BD59-A6C34878D82A}">
                    <a16:rowId xmlns:a16="http://schemas.microsoft.com/office/drawing/2014/main" val="2030694555"/>
                  </a:ext>
                </a:extLst>
              </a:tr>
            </a:tbl>
          </a:graphicData>
        </a:graphic>
      </p:graphicFrame>
      <p:sp>
        <p:nvSpPr>
          <p:cNvPr id="10" name="مربع نص 12"/>
          <p:cNvSpPr txBox="1"/>
          <p:nvPr/>
        </p:nvSpPr>
        <p:spPr>
          <a:xfrm>
            <a:off x="306388" y="3645516"/>
            <a:ext cx="8358246" cy="1631216"/>
          </a:xfrm>
          <a:prstGeom prst="rect">
            <a:avLst/>
          </a:prstGeom>
          <a:noFill/>
        </p:spPr>
        <p:txBody>
          <a:bodyPr wrap="square" rtlCol="1">
            <a:spAutoFit/>
          </a:bodyPr>
          <a:lstStyle/>
          <a:p>
            <a:r>
              <a:rPr lang="en-US" sz="2000" dirty="0">
                <a:solidFill>
                  <a:sysClr val="windowText" lastClr="000000"/>
                </a:solidFill>
                <a:latin typeface="Ubuntu Light"/>
              </a:rPr>
              <a:t>The Order directive, along with the Allow and Deny directives, controls a three-pass access control system. The first pass processes either all Allow or all Deny directives, as specified by the Order directive. The second pass parses the rest of the directives (Deny or Allow). The third pass applies to all requests which do not match either of the first two.</a:t>
            </a:r>
          </a:p>
        </p:txBody>
      </p:sp>
    </p:spTree>
    <p:extLst>
      <p:ext uri="{BB962C8B-B14F-4D97-AF65-F5344CB8AC3E}">
        <p14:creationId xmlns:p14="http://schemas.microsoft.com/office/powerpoint/2010/main" val="2445215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218830" cy="615553"/>
          </a:xfrm>
        </p:spPr>
        <p:txBody>
          <a:bodyPr/>
          <a:lstStyle/>
          <a:p>
            <a:r>
              <a:rPr lang="en-US" dirty="0" err="1"/>
              <a:t>CacheEnable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38</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973297"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Directives examples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27190849"/>
              </p:ext>
            </p:extLst>
          </p:nvPr>
        </p:nvGraphicFramePr>
        <p:xfrm>
          <a:off x="306388" y="836402"/>
          <a:ext cx="8458050" cy="2920890"/>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ysClr val="windowText" lastClr="000000"/>
                          </a:solidFill>
                          <a:latin typeface="Ubuntu Light"/>
                          <a:hlinkClick r:id="rId3" action="ppaction://hlinkfile"/>
                        </a:rPr>
                        <a:t>Description:</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Enable caching of specified URLs using a specified storage manager</a:t>
                      </a:r>
                    </a:p>
                  </a:txBody>
                  <a:tcPr anchor="ctr"/>
                </a:tc>
                <a:extLst>
                  <a:ext uri="{0D108BD9-81ED-4DB2-BD59-A6C34878D82A}">
                    <a16:rowId xmlns:a16="http://schemas.microsoft.com/office/drawing/2014/main" val="4129105726"/>
                  </a:ext>
                </a:extLst>
              </a:tr>
              <a:tr h="454605">
                <a:tc>
                  <a:txBody>
                    <a:bodyPr/>
                    <a:lstStyle/>
                    <a:p>
                      <a:pPr algn="l" rtl="0"/>
                      <a:r>
                        <a:rPr lang="en-US" dirty="0">
                          <a:solidFill>
                            <a:sysClr val="windowText" lastClr="000000"/>
                          </a:solidFill>
                          <a:latin typeface="Ubuntu Light"/>
                          <a:hlinkClick r:id="rId3" action="ppaction://hlinkfile"/>
                        </a:rPr>
                        <a:t>Syntax:</a:t>
                      </a:r>
                      <a:endParaRPr lang="en-US" dirty="0">
                        <a:solidFill>
                          <a:sysClr val="windowText" lastClr="000000"/>
                        </a:solidFill>
                        <a:latin typeface="Ubuntu Light"/>
                      </a:endParaRPr>
                    </a:p>
                  </a:txBody>
                  <a:tcPr anchor="ctr"/>
                </a:tc>
                <a:tc>
                  <a:txBody>
                    <a:bodyPr/>
                    <a:lstStyle/>
                    <a:p>
                      <a:pPr algn="l" rtl="0"/>
                      <a:r>
                        <a:rPr lang="en-US" dirty="0" err="1">
                          <a:solidFill>
                            <a:sysClr val="windowText" lastClr="000000"/>
                          </a:solidFill>
                          <a:latin typeface="Ubuntu Light"/>
                        </a:rPr>
                        <a:t>CacheEnable</a:t>
                      </a:r>
                      <a:r>
                        <a:rPr lang="en-US" dirty="0">
                          <a:solidFill>
                            <a:sysClr val="windowText" lastClr="000000"/>
                          </a:solidFill>
                          <a:latin typeface="Ubuntu Light"/>
                        </a:rPr>
                        <a:t> </a:t>
                      </a:r>
                      <a:r>
                        <a:rPr lang="en-US" dirty="0" err="1">
                          <a:solidFill>
                            <a:sysClr val="windowText" lastClr="000000"/>
                          </a:solidFill>
                          <a:latin typeface="Ubuntu Light"/>
                        </a:rPr>
                        <a:t>cache_type</a:t>
                      </a:r>
                      <a:r>
                        <a:rPr lang="en-US" dirty="0">
                          <a:solidFill>
                            <a:sysClr val="windowText" lastClr="000000"/>
                          </a:solidFill>
                          <a:latin typeface="Ubuntu Light"/>
                        </a:rPr>
                        <a:t> [</a:t>
                      </a:r>
                      <a:r>
                        <a:rPr lang="en-US" dirty="0" err="1">
                          <a:solidFill>
                            <a:sysClr val="windowText" lastClr="000000"/>
                          </a:solidFill>
                          <a:latin typeface="Ubuntu Light"/>
                        </a:rPr>
                        <a:t>url</a:t>
                      </a:r>
                      <a:r>
                        <a:rPr lang="en-US" dirty="0">
                          <a:solidFill>
                            <a:sysClr val="windowText" lastClr="000000"/>
                          </a:solidFill>
                          <a:latin typeface="Ubuntu Light"/>
                        </a:rPr>
                        <a:t>-string]</a:t>
                      </a:r>
                    </a:p>
                  </a:txBody>
                  <a:tcPr anchor="ctr"/>
                </a:tc>
                <a:extLst>
                  <a:ext uri="{0D108BD9-81ED-4DB2-BD59-A6C34878D82A}">
                    <a16:rowId xmlns:a16="http://schemas.microsoft.com/office/drawing/2014/main" val="1256776255"/>
                  </a:ext>
                </a:extLst>
              </a:tr>
              <a:tr h="454605">
                <a:tc>
                  <a:txBody>
                    <a:bodyPr/>
                    <a:lstStyle/>
                    <a:p>
                      <a:pPr algn="l" rtl="0"/>
                      <a:r>
                        <a:rPr lang="en-US">
                          <a:solidFill>
                            <a:sysClr val="windowText" lastClr="000000"/>
                          </a:solidFill>
                          <a:latin typeface="Ubuntu Light"/>
                          <a:hlinkClick r:id="rId3" action="ppaction://hlinkfile"/>
                        </a:rPr>
                        <a:t>Context:</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server config, virtual host, directory, .</a:t>
                      </a:r>
                      <a:r>
                        <a:rPr lang="en-US" dirty="0" err="1">
                          <a:solidFill>
                            <a:sysClr val="windowText" lastClr="000000"/>
                          </a:solidFill>
                          <a:latin typeface="Ubuntu Light"/>
                        </a:rPr>
                        <a:t>htaccess</a:t>
                      </a:r>
                      <a:endParaRPr lang="en-US" dirty="0">
                        <a:solidFill>
                          <a:sysClr val="windowText" lastClr="000000"/>
                        </a:solidFill>
                        <a:latin typeface="Ubuntu Light"/>
                      </a:endParaRPr>
                    </a:p>
                  </a:txBody>
                  <a:tcPr anchor="ctr"/>
                </a:tc>
                <a:extLst>
                  <a:ext uri="{0D108BD9-81ED-4DB2-BD59-A6C34878D82A}">
                    <a16:rowId xmlns:a16="http://schemas.microsoft.com/office/drawing/2014/main" val="451033108"/>
                  </a:ext>
                </a:extLst>
              </a:tr>
              <a:tr h="259774">
                <a:tc>
                  <a:txBody>
                    <a:bodyPr/>
                    <a:lstStyle/>
                    <a:p>
                      <a:pPr algn="l" rtl="0"/>
                      <a:r>
                        <a:rPr lang="en-US">
                          <a:solidFill>
                            <a:sysClr val="windowText" lastClr="000000"/>
                          </a:solidFill>
                          <a:latin typeface="Ubuntu Light"/>
                          <a:hlinkClick r:id="rId3" action="ppaction://hlinkfile"/>
                        </a:rPr>
                        <a:t>Override:</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Extension</a:t>
                      </a:r>
                    </a:p>
                  </a:txBody>
                  <a:tcPr anchor="ctr"/>
                </a:tc>
                <a:extLst>
                  <a:ext uri="{0D108BD9-81ED-4DB2-BD59-A6C34878D82A}">
                    <a16:rowId xmlns:a16="http://schemas.microsoft.com/office/drawing/2014/main" val="1078428937"/>
                  </a:ext>
                </a:extLst>
              </a:tr>
              <a:tr h="259774">
                <a:tc>
                  <a:txBody>
                    <a:bodyPr/>
                    <a:lstStyle/>
                    <a:p>
                      <a:pPr algn="l" rtl="0"/>
                      <a:r>
                        <a:rPr lang="en-US" dirty="0">
                          <a:solidFill>
                            <a:sysClr val="windowText" lastClr="000000"/>
                          </a:solidFill>
                          <a:latin typeface="Ubuntu Light"/>
                          <a:hlinkClick r:id="rId3" action="ppaction://hlinkfile"/>
                        </a:rPr>
                        <a:t>Status:</a:t>
                      </a:r>
                      <a:endParaRPr lang="en-US" dirty="0">
                        <a:solidFill>
                          <a:sysClr val="windowText" lastClr="000000"/>
                        </a:solidFill>
                        <a:latin typeface="Ubuntu Light"/>
                      </a:endParaRPr>
                    </a:p>
                  </a:txBody>
                  <a:tcPr anchor="ctr"/>
                </a:tc>
                <a:tc>
                  <a:txBody>
                    <a:bodyPr/>
                    <a:lstStyle/>
                    <a:p>
                      <a:pPr algn="l" rtl="0"/>
                      <a:r>
                        <a:rPr lang="en-US" dirty="0" err="1">
                          <a:solidFill>
                            <a:sysClr val="windowText" lastClr="000000"/>
                          </a:solidFill>
                          <a:latin typeface="Ubuntu Light"/>
                        </a:rPr>
                        <a:t>mod_cache</a:t>
                      </a:r>
                      <a:endParaRPr lang="en-US" dirty="0">
                        <a:solidFill>
                          <a:sysClr val="windowText" lastClr="000000"/>
                        </a:solidFill>
                        <a:latin typeface="Ubuntu Light"/>
                      </a:endParaRPr>
                    </a:p>
                  </a:txBody>
                  <a:tcPr anchor="ctr"/>
                </a:tc>
                <a:extLst>
                  <a:ext uri="{0D108BD9-81ED-4DB2-BD59-A6C34878D82A}">
                    <a16:rowId xmlns:a16="http://schemas.microsoft.com/office/drawing/2014/main" val="3278671698"/>
                  </a:ext>
                </a:extLst>
              </a:tr>
              <a:tr h="2597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ysClr val="windowText" lastClr="000000"/>
                          </a:solidFill>
                          <a:latin typeface="Ubuntu Light"/>
                          <a:ea typeface="+mn-ea"/>
                          <a:cs typeface="+mn-cs"/>
                          <a:hlinkClick r:id="rId3" action="ppaction://hlinkfile"/>
                        </a:rPr>
                        <a:t>Module:</a:t>
                      </a:r>
                      <a:endParaRPr lang="en-US" sz="1800" kern="1200" dirty="0">
                        <a:solidFill>
                          <a:sysClr val="windowText" lastClr="000000"/>
                        </a:solidFill>
                        <a:latin typeface="Ubuntu Light"/>
                        <a:ea typeface="+mn-ea"/>
                        <a:cs typeface="+mn-cs"/>
                      </a:endParaRPr>
                    </a:p>
                  </a:txBody>
                  <a:tcPr anchor="ctr"/>
                </a:tc>
                <a:tc>
                  <a:txBody>
                    <a:bodyPr/>
                    <a:lstStyle/>
                    <a:p>
                      <a:pPr algn="l" rtl="0"/>
                      <a:r>
                        <a:rPr lang="en-US" dirty="0">
                          <a:solidFill>
                            <a:sysClr val="windowText" lastClr="000000"/>
                          </a:solidFill>
                          <a:latin typeface="Ubuntu Light"/>
                        </a:rPr>
                        <a:t>Enable caching of specified URLs using a specified storage manager</a:t>
                      </a:r>
                    </a:p>
                  </a:txBody>
                  <a:tcPr anchor="ctr"/>
                </a:tc>
                <a:extLst>
                  <a:ext uri="{0D108BD9-81ED-4DB2-BD59-A6C34878D82A}">
                    <a16:rowId xmlns:a16="http://schemas.microsoft.com/office/drawing/2014/main" val="2030694555"/>
                  </a:ext>
                </a:extLst>
              </a:tr>
            </a:tbl>
          </a:graphicData>
        </a:graphic>
      </p:graphicFrame>
      <p:sp>
        <p:nvSpPr>
          <p:cNvPr id="10" name="مربع نص 12"/>
          <p:cNvSpPr txBox="1"/>
          <p:nvPr/>
        </p:nvSpPr>
        <p:spPr>
          <a:xfrm>
            <a:off x="306388" y="3749028"/>
            <a:ext cx="8358246" cy="1631216"/>
          </a:xfrm>
          <a:prstGeom prst="rect">
            <a:avLst/>
          </a:prstGeom>
          <a:noFill/>
        </p:spPr>
        <p:txBody>
          <a:bodyPr wrap="square" rtlCol="1">
            <a:spAutoFit/>
          </a:bodyPr>
          <a:lstStyle/>
          <a:p>
            <a:r>
              <a:rPr lang="en-US" sz="2000" dirty="0">
                <a:solidFill>
                  <a:sysClr val="windowText" lastClr="000000"/>
                </a:solidFill>
              </a:rPr>
              <a:t>The </a:t>
            </a:r>
            <a:r>
              <a:rPr lang="en-US" sz="2000" dirty="0" err="1">
                <a:solidFill>
                  <a:sysClr val="windowText" lastClr="000000"/>
                </a:solidFill>
              </a:rPr>
              <a:t>CacheEnable</a:t>
            </a:r>
            <a:r>
              <a:rPr lang="en-US" sz="2000" dirty="0">
                <a:solidFill>
                  <a:sysClr val="windowText" lastClr="000000"/>
                </a:solidFill>
              </a:rPr>
              <a:t> directive instructs </a:t>
            </a:r>
            <a:r>
              <a:rPr lang="en-US" sz="2000" dirty="0" err="1">
                <a:solidFill>
                  <a:sysClr val="windowText" lastClr="000000"/>
                </a:solidFill>
              </a:rPr>
              <a:t>mod_cache</a:t>
            </a:r>
            <a:r>
              <a:rPr lang="en-US" sz="2000" dirty="0">
                <a:solidFill>
                  <a:sysClr val="windowText" lastClr="000000"/>
                </a:solidFill>
              </a:rPr>
              <a:t> to cache </a:t>
            </a:r>
            <a:r>
              <a:rPr lang="en-US" sz="2000" dirty="0" err="1">
                <a:solidFill>
                  <a:sysClr val="windowText" lastClr="000000"/>
                </a:solidFill>
              </a:rPr>
              <a:t>urls</a:t>
            </a:r>
            <a:r>
              <a:rPr lang="en-US" sz="2000" dirty="0">
                <a:solidFill>
                  <a:sysClr val="windowText" lastClr="000000"/>
                </a:solidFill>
              </a:rPr>
              <a:t> at or below </a:t>
            </a:r>
            <a:r>
              <a:rPr lang="en-US" sz="2000" dirty="0" err="1">
                <a:solidFill>
                  <a:sysClr val="windowText" lastClr="000000"/>
                </a:solidFill>
              </a:rPr>
              <a:t>url</a:t>
            </a:r>
            <a:r>
              <a:rPr lang="en-US" sz="2000" dirty="0">
                <a:solidFill>
                  <a:sysClr val="windowText" lastClr="000000"/>
                </a:solidFill>
              </a:rPr>
              <a:t>-string. The cache storage manager is specified with the </a:t>
            </a:r>
            <a:r>
              <a:rPr lang="en-US" sz="2000" dirty="0" err="1">
                <a:solidFill>
                  <a:sysClr val="windowText" lastClr="000000"/>
                </a:solidFill>
              </a:rPr>
              <a:t>cache_type</a:t>
            </a:r>
            <a:r>
              <a:rPr lang="en-US" sz="2000" dirty="0">
                <a:solidFill>
                  <a:sysClr val="windowText" lastClr="000000"/>
                </a:solidFill>
              </a:rPr>
              <a:t> argument. The </a:t>
            </a:r>
            <a:r>
              <a:rPr lang="en-US" sz="2000" dirty="0" err="1">
                <a:solidFill>
                  <a:sysClr val="windowText" lastClr="000000"/>
                </a:solidFill>
              </a:rPr>
              <a:t>CacheEnable</a:t>
            </a:r>
            <a:r>
              <a:rPr lang="en-US" sz="2000" dirty="0">
                <a:solidFill>
                  <a:sysClr val="windowText" lastClr="000000"/>
                </a:solidFill>
              </a:rPr>
              <a:t> directive can alternatively be placed inside either &lt;Location&gt; or &lt;</a:t>
            </a:r>
            <a:r>
              <a:rPr lang="en-US" sz="2000" dirty="0" err="1">
                <a:solidFill>
                  <a:sysClr val="windowText" lastClr="000000"/>
                </a:solidFill>
              </a:rPr>
              <a:t>LocationMatch</a:t>
            </a:r>
            <a:r>
              <a:rPr lang="en-US" sz="2000" dirty="0">
                <a:solidFill>
                  <a:sysClr val="windowText" lastClr="000000"/>
                </a:solidFill>
              </a:rPr>
              <a:t>&gt; sections to indicate the content is cacheable. </a:t>
            </a:r>
          </a:p>
        </p:txBody>
      </p:sp>
    </p:spTree>
    <p:extLst>
      <p:ext uri="{BB962C8B-B14F-4D97-AF65-F5344CB8AC3E}">
        <p14:creationId xmlns:p14="http://schemas.microsoft.com/office/powerpoint/2010/main" val="1589483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1940083" cy="615553"/>
          </a:xfrm>
        </p:spPr>
        <p:txBody>
          <a:bodyPr/>
          <a:lstStyle/>
          <a:p>
            <a:r>
              <a:rPr lang="en-US" spc="-1" dirty="0">
                <a:solidFill>
                  <a:srgbClr val="FFFFFF"/>
                </a:solidFill>
                <a:latin typeface="Ubuntu Light"/>
              </a:rPr>
              <a:t>.</a:t>
            </a:r>
            <a:r>
              <a:rPr lang="en-US" spc="-1" dirty="0" err="1">
                <a:solidFill>
                  <a:srgbClr val="FFFFFF"/>
                </a:solidFill>
                <a:latin typeface="Ubuntu Light"/>
              </a:rPr>
              <a:t>htaccess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39</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934551"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a:t>
            </a:r>
            <a:r>
              <a:rPr lang="en-US" sz="1600" dirty="0" err="1"/>
              <a:t>htaccess</a:t>
            </a:r>
            <a:endParaRPr lang="en-US" sz="1600" dirty="0"/>
          </a:p>
        </p:txBody>
      </p:sp>
      <p:sp>
        <p:nvSpPr>
          <p:cNvPr id="6" name="Content Placeholder 5"/>
          <p:cNvSpPr>
            <a:spLocks noGrp="1"/>
          </p:cNvSpPr>
          <p:nvPr>
            <p:ph idx="1"/>
          </p:nvPr>
        </p:nvSpPr>
        <p:spPr/>
        <p:txBody>
          <a:bodyPr>
            <a:normAutofit/>
          </a:bodyPr>
          <a:lstStyle/>
          <a:p>
            <a:r>
              <a:rPr lang="en-US" dirty="0">
                <a:latin typeface="Ubuntu Light"/>
              </a:rPr>
              <a:t>.</a:t>
            </a:r>
            <a:r>
              <a:rPr lang="en-US" dirty="0" err="1">
                <a:latin typeface="Courier New" panose="02070309020205020404" pitchFamily="49" charset="0"/>
                <a:cs typeface="Courier New" panose="02070309020205020404" pitchFamily="49" charset="0"/>
              </a:rPr>
              <a:t>htaccess</a:t>
            </a:r>
            <a:r>
              <a:rPr lang="en-US" dirty="0">
                <a:latin typeface="Ubuntu Light"/>
              </a:rPr>
              <a:t> stands for </a:t>
            </a:r>
            <a:r>
              <a:rPr lang="en-US" i="1" dirty="0">
                <a:latin typeface="Ubuntu Light"/>
              </a:rPr>
              <a:t>hypertext access</a:t>
            </a:r>
            <a:r>
              <a:rPr lang="en-US" dirty="0">
                <a:latin typeface="Ubuntu Light"/>
              </a:rPr>
              <a:t>. This is the default name of the Apache </a:t>
            </a:r>
            <a:r>
              <a:rPr lang="en-US" b="1" dirty="0">
                <a:solidFill>
                  <a:schemeClr val="accent1"/>
                </a:solidFill>
                <a:latin typeface="Ubuntu Light"/>
              </a:rPr>
              <a:t>directory-level configuration file</a:t>
            </a:r>
            <a:r>
              <a:rPr lang="en-US" dirty="0">
                <a:latin typeface="Ubuntu Light"/>
              </a:rPr>
              <a:t>.</a:t>
            </a:r>
          </a:p>
          <a:p>
            <a:r>
              <a:rPr lang="en-US" dirty="0">
                <a:latin typeface="Ubuntu Light"/>
              </a:rPr>
              <a:t>One of the most common uses is to require user authentication in order to serve certain web pages.</a:t>
            </a:r>
          </a:p>
          <a:p>
            <a:r>
              <a:rPr lang="en-US" dirty="0">
                <a:latin typeface="Ubuntu Light"/>
              </a:rPr>
              <a:t>Also you can use it to define rewrite rules and rewrite conditions.</a:t>
            </a:r>
          </a:p>
          <a:p>
            <a:r>
              <a:rPr lang="en-US" dirty="0">
                <a:latin typeface="Ubuntu Light"/>
              </a:rPr>
              <a:t>You need to configure apache using </a:t>
            </a:r>
            <a:r>
              <a:rPr lang="en-US" dirty="0" err="1">
                <a:latin typeface="Courier New" panose="02070309020205020404" pitchFamily="49" charset="0"/>
                <a:cs typeface="Courier New" panose="02070309020205020404" pitchFamily="49" charset="0"/>
              </a:rPr>
              <a:t>AllowOverride</a:t>
            </a:r>
            <a:r>
              <a:rPr lang="en-US" dirty="0">
                <a:latin typeface="Ubuntu Light"/>
              </a:rPr>
              <a:t> directive to allow/deny the usage of .</a:t>
            </a:r>
            <a:r>
              <a:rPr lang="en-US" dirty="0" err="1">
                <a:latin typeface="Courier New" panose="02070309020205020404" pitchFamily="49" charset="0"/>
                <a:cs typeface="Courier New" panose="02070309020205020404" pitchFamily="49" charset="0"/>
              </a:rPr>
              <a:t>htaccess</a:t>
            </a:r>
            <a:endParaRPr lang="en-US" dirty="0">
              <a:latin typeface="Courier New" panose="02070309020205020404" pitchFamily="49" charset="0"/>
              <a:cs typeface="Courier New" panose="02070309020205020404" pitchFamily="49" charset="0"/>
            </a:endParaRPr>
          </a:p>
          <a:p>
            <a:endParaRPr lang="en-US" spc="-1" dirty="0">
              <a:solidFill>
                <a:srgbClr val="000000"/>
              </a:solidFill>
              <a:uFill>
                <a:solidFill>
                  <a:srgbClr val="FFFFFF"/>
                </a:solidFill>
              </a:u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3312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ine 9"/>
          <p:cNvSpPr/>
          <p:nvPr/>
        </p:nvSpPr>
        <p:spPr>
          <a:xfrm>
            <a:off x="4773943" y="2921769"/>
            <a:ext cx="2538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endParaRPr lang="en-US" dirty="0"/>
          </a:p>
        </p:txBody>
      </p:sp>
      <p:sp>
        <p:nvSpPr>
          <p:cNvPr id="2" name="Title 1"/>
          <p:cNvSpPr>
            <a:spLocks noGrp="1"/>
          </p:cNvSpPr>
          <p:nvPr>
            <p:ph type="title"/>
          </p:nvPr>
        </p:nvSpPr>
        <p:spPr>
          <a:xfrm>
            <a:off x="306900" y="118692"/>
            <a:ext cx="1855380" cy="615553"/>
          </a:xfrm>
        </p:spPr>
        <p:txBody>
          <a:bodyPr/>
          <a:lstStyle/>
          <a:p>
            <a:r>
              <a:rPr lang="en-US" spc="-1" dirty="0">
                <a:solidFill>
                  <a:srgbClr val="FFFFFF"/>
                </a:solidFill>
                <a:latin typeface="Ubuntu Light"/>
              </a:rPr>
              <a:t>HISTORY</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4</a:t>
            </a:fld>
            <a:endParaRPr lang="en-US" dirty="0"/>
          </a:p>
        </p:txBody>
      </p:sp>
      <p:sp>
        <p:nvSpPr>
          <p:cNvPr id="12" name="Line 9"/>
          <p:cNvSpPr/>
          <p:nvPr/>
        </p:nvSpPr>
        <p:spPr>
          <a:xfrm>
            <a:off x="1772983" y="2921769"/>
            <a:ext cx="2538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a:lstStyle/>
          <a:p>
            <a:endParaRPr lang="en-US" dirty="0"/>
          </a:p>
        </p:txBody>
      </p:sp>
      <p:sp>
        <p:nvSpPr>
          <p:cNvPr id="13" name="CustomShape 10"/>
          <p:cNvSpPr/>
          <p:nvPr/>
        </p:nvSpPr>
        <p:spPr>
          <a:xfrm>
            <a:off x="687698" y="2221704"/>
            <a:ext cx="1212705" cy="1212705"/>
          </a:xfrm>
          <a:prstGeom prst="ellipse">
            <a:avLst/>
          </a:prstGeom>
          <a:solidFill>
            <a:srgbClr val="FFFFFF"/>
          </a:solidFill>
          <a:ln>
            <a:solidFill>
              <a:schemeClr val="accent1"/>
            </a:solidFill>
          </a:ln>
        </p:spPr>
        <p:style>
          <a:lnRef idx="0">
            <a:scrgbClr r="0" g="0" b="0"/>
          </a:lnRef>
          <a:fillRef idx="0">
            <a:scrgbClr r="0" g="0" b="0"/>
          </a:fillRef>
          <a:effectRef idx="0">
            <a:scrgbClr r="0" g="0" b="0"/>
          </a:effectRef>
          <a:fontRef idx="minor"/>
        </p:style>
        <p:txBody>
          <a:bodyPr/>
          <a:lstStyle/>
          <a:p>
            <a:endParaRPr lang="en-US" dirty="0"/>
          </a:p>
        </p:txBody>
      </p:sp>
      <p:sp>
        <p:nvSpPr>
          <p:cNvPr id="15" name="TextShape 11"/>
          <p:cNvSpPr txBox="1"/>
          <p:nvPr/>
        </p:nvSpPr>
        <p:spPr>
          <a:xfrm>
            <a:off x="-11369" y="3521950"/>
            <a:ext cx="2560320" cy="982080"/>
          </a:xfrm>
          <a:prstGeom prst="rect">
            <a:avLst/>
          </a:prstGeom>
          <a:noFill/>
          <a:ln>
            <a:noFill/>
          </a:ln>
        </p:spPr>
        <p:txBody>
          <a:bodyPr lIns="90000" tIns="45000" rIns="90000" bIns="45000"/>
          <a:lstStyle/>
          <a:p>
            <a:pPr algn="ctr"/>
            <a:r>
              <a:rPr lang="en-US" sz="1800" b="1" spc="-1" dirty="0">
                <a:solidFill>
                  <a:schemeClr val="accent1"/>
                </a:solidFill>
                <a:latin typeface="Ubuntu Light"/>
              </a:rPr>
              <a:t>1994</a:t>
            </a:r>
            <a:endParaRPr b="1" dirty="0">
              <a:solidFill>
                <a:schemeClr val="accent1"/>
              </a:solidFill>
            </a:endParaRPr>
          </a:p>
          <a:p>
            <a:pPr algn="ctr"/>
            <a:r>
              <a:rPr lang="en-US" sz="1400" spc="-1" dirty="0">
                <a:solidFill>
                  <a:srgbClr val="000000"/>
                </a:solidFill>
                <a:uFill>
                  <a:solidFill>
                    <a:srgbClr val="FFFFFF"/>
                  </a:solidFill>
                </a:uFill>
                <a:latin typeface="Ubuntu Light"/>
              </a:rPr>
              <a:t>Developed by Rob McCool at the National Center for Supercomputing Applications, University of Illinois</a:t>
            </a:r>
            <a:endParaRPr dirty="0"/>
          </a:p>
        </p:txBody>
      </p:sp>
      <p:sp>
        <p:nvSpPr>
          <p:cNvPr id="16" name="CustomShape 13"/>
          <p:cNvSpPr/>
          <p:nvPr/>
        </p:nvSpPr>
        <p:spPr>
          <a:xfrm>
            <a:off x="3926998" y="2222064"/>
            <a:ext cx="1212705" cy="1212705"/>
          </a:xfrm>
          <a:prstGeom prst="ellipse">
            <a:avLst/>
          </a:prstGeom>
          <a:solidFill>
            <a:srgbClr val="FFFFFF"/>
          </a:solidFill>
          <a:ln>
            <a:solidFill>
              <a:schemeClr val="accent1"/>
            </a:solidFill>
          </a:ln>
        </p:spPr>
        <p:style>
          <a:lnRef idx="0">
            <a:scrgbClr r="0" g="0" b="0"/>
          </a:lnRef>
          <a:fillRef idx="0">
            <a:scrgbClr r="0" g="0" b="0"/>
          </a:fillRef>
          <a:effectRef idx="0">
            <a:scrgbClr r="0" g="0" b="0"/>
          </a:effectRef>
          <a:fontRef idx="minor"/>
        </p:style>
      </p:sp>
      <p:sp>
        <p:nvSpPr>
          <p:cNvPr id="17" name="TextShape 14"/>
          <p:cNvSpPr txBox="1"/>
          <p:nvPr/>
        </p:nvSpPr>
        <p:spPr>
          <a:xfrm>
            <a:off x="3291154" y="3525849"/>
            <a:ext cx="2560320" cy="773280"/>
          </a:xfrm>
          <a:prstGeom prst="rect">
            <a:avLst/>
          </a:prstGeom>
          <a:noFill/>
          <a:ln>
            <a:noFill/>
          </a:ln>
        </p:spPr>
        <p:txBody>
          <a:bodyPr lIns="90000" tIns="45000" rIns="90000" bIns="45000"/>
          <a:lstStyle/>
          <a:p>
            <a:pPr algn="ctr"/>
            <a:r>
              <a:rPr lang="en-US" sz="1800" b="1" spc="-1" dirty="0">
                <a:solidFill>
                  <a:schemeClr val="accent1"/>
                </a:solidFill>
                <a:latin typeface="Ubuntu Light"/>
              </a:rPr>
              <a:t>1995</a:t>
            </a:r>
            <a:endParaRPr b="1" dirty="0">
              <a:solidFill>
                <a:schemeClr val="accent1"/>
              </a:solidFill>
            </a:endParaRPr>
          </a:p>
          <a:p>
            <a:pPr algn="ctr"/>
            <a:r>
              <a:rPr lang="en-US" sz="1400" spc="-1" dirty="0">
                <a:solidFill>
                  <a:srgbClr val="000000"/>
                </a:solidFill>
                <a:uFill>
                  <a:solidFill>
                    <a:srgbClr val="FFFFFF"/>
                  </a:solidFill>
                </a:uFill>
                <a:latin typeface="Ubuntu Light"/>
              </a:rPr>
              <a:t>Brian </a:t>
            </a:r>
            <a:r>
              <a:rPr lang="en-US" sz="1400" spc="-1" dirty="0" err="1">
                <a:solidFill>
                  <a:srgbClr val="000000"/>
                </a:solidFill>
                <a:uFill>
                  <a:solidFill>
                    <a:srgbClr val="FFFFFF"/>
                  </a:solidFill>
                </a:uFill>
                <a:latin typeface="Ubuntu Light"/>
              </a:rPr>
              <a:t>Behlendorf</a:t>
            </a:r>
            <a:r>
              <a:rPr lang="en-US" sz="1400" spc="-1" dirty="0">
                <a:solidFill>
                  <a:srgbClr val="000000"/>
                </a:solidFill>
                <a:uFill>
                  <a:solidFill>
                    <a:srgbClr val="FFFFFF"/>
                  </a:solidFill>
                </a:uFill>
                <a:latin typeface="Ubuntu Light"/>
              </a:rPr>
              <a:t> and Cliff Skolnick with others continued the development after Rob McCool had stopped the development</a:t>
            </a:r>
            <a:endParaRPr dirty="0"/>
          </a:p>
        </p:txBody>
      </p:sp>
      <p:sp>
        <p:nvSpPr>
          <p:cNvPr id="19" name="CustomShape 15"/>
          <p:cNvSpPr/>
          <p:nvPr/>
        </p:nvSpPr>
        <p:spPr>
          <a:xfrm>
            <a:off x="6976918" y="2239344"/>
            <a:ext cx="1212705" cy="1212705"/>
          </a:xfrm>
          <a:prstGeom prst="ellipse">
            <a:avLst/>
          </a:prstGeom>
          <a:solidFill>
            <a:srgbClr val="FFFFFF"/>
          </a:solidFill>
          <a:ln>
            <a:solidFill>
              <a:schemeClr val="accent1"/>
            </a:solidFill>
          </a:ln>
        </p:spPr>
        <p:style>
          <a:lnRef idx="0">
            <a:scrgbClr r="0" g="0" b="0"/>
          </a:lnRef>
          <a:fillRef idx="0">
            <a:scrgbClr r="0" g="0" b="0"/>
          </a:fillRef>
          <a:effectRef idx="0">
            <a:scrgbClr r="0" g="0" b="0"/>
          </a:effectRef>
          <a:fontRef idx="minor"/>
        </p:style>
      </p:sp>
      <p:sp>
        <p:nvSpPr>
          <p:cNvPr id="20" name="TextShape 16"/>
          <p:cNvSpPr txBox="1"/>
          <p:nvPr/>
        </p:nvSpPr>
        <p:spPr>
          <a:xfrm>
            <a:off x="6270336" y="3525849"/>
            <a:ext cx="2560320" cy="982080"/>
          </a:xfrm>
          <a:prstGeom prst="rect">
            <a:avLst/>
          </a:prstGeom>
          <a:noFill/>
          <a:ln>
            <a:noFill/>
          </a:ln>
        </p:spPr>
        <p:txBody>
          <a:bodyPr lIns="90000" tIns="45000" rIns="90000" bIns="45000"/>
          <a:lstStyle/>
          <a:p>
            <a:pPr algn="ctr"/>
            <a:r>
              <a:rPr lang="en-US" sz="1800" b="1" spc="-1" dirty="0">
                <a:solidFill>
                  <a:schemeClr val="accent1"/>
                </a:solidFill>
                <a:latin typeface="Ubuntu Light"/>
              </a:rPr>
              <a:t>1999</a:t>
            </a:r>
            <a:endParaRPr b="1" dirty="0">
              <a:solidFill>
                <a:schemeClr val="accent1"/>
              </a:solidFill>
            </a:endParaRPr>
          </a:p>
          <a:p>
            <a:pPr algn="ctr"/>
            <a:r>
              <a:rPr lang="en-US" sz="1400" spc="-1" dirty="0">
                <a:solidFill>
                  <a:srgbClr val="000000"/>
                </a:solidFill>
                <a:uFill>
                  <a:solidFill>
                    <a:srgbClr val="FFFFFF"/>
                  </a:solidFill>
                </a:uFill>
                <a:latin typeface="Ubuntu Light"/>
              </a:rPr>
              <a:t> </a:t>
            </a:r>
            <a:r>
              <a:rPr lang="en-US" sz="1400" i="1" spc="-1" dirty="0">
                <a:uFill>
                  <a:solidFill>
                    <a:srgbClr val="FFFFFF"/>
                  </a:solidFill>
                </a:uFill>
                <a:latin typeface="Ubuntu Light"/>
              </a:rPr>
              <a:t>Apache Software Foundation (ASF) </a:t>
            </a:r>
            <a:r>
              <a:rPr lang="en-US" sz="1400" spc="-1" dirty="0">
                <a:solidFill>
                  <a:srgbClr val="000000"/>
                </a:solidFill>
                <a:uFill>
                  <a:solidFill>
                    <a:srgbClr val="FFFFFF"/>
                  </a:solidFill>
                </a:uFill>
                <a:latin typeface="Ubuntu Light"/>
              </a:rPr>
              <a:t>formed to provide organizational, legal, and financial support for the Apache HTTP Server</a:t>
            </a:r>
            <a:endParaRPr dirty="0"/>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41" name="Title 1"/>
          <p:cNvSpPr txBox="1">
            <a:spLocks/>
          </p:cNvSpPr>
          <p:nvPr/>
        </p:nvSpPr>
        <p:spPr>
          <a:xfrm>
            <a:off x="864741" y="6394243"/>
            <a:ext cx="613053"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spc="-1" dirty="0">
                <a:solidFill>
                  <a:srgbClr val="FFFFFF"/>
                </a:solidFill>
                <a:latin typeface="Ubuntu Light"/>
              </a:rPr>
              <a:t>History</a:t>
            </a:r>
            <a:endParaRPr lang="en-US" sz="1600" dirty="0"/>
          </a:p>
        </p:txBody>
      </p:sp>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ackgroundRemoval t="0" b="100000" l="324" r="100000">
                        <a14:foregroundMark x1="33225" y1="92997" x2="33225" y2="92997"/>
                        <a14:foregroundMark x1="77958" y1="93974" x2="77958" y2="93974"/>
                        <a14:foregroundMark x1="35656" y1="91531" x2="35656" y2="91531"/>
                        <a14:foregroundMark x1="49595" y1="97883" x2="49595" y2="97883"/>
                        <a14:foregroundMark x1="76661" y1="86645" x2="76661" y2="86645"/>
                        <a14:foregroundMark x1="74878" y1="98208" x2="74878" y2="98208"/>
                        <a14:foregroundMark x1="82658" y1="94300" x2="82658" y2="94300"/>
                        <a14:foregroundMark x1="90276" y1="94137" x2="90276" y2="94137"/>
                        <a14:foregroundMark x1="99514" y1="93648" x2="99514" y2="93648"/>
                        <a14:foregroundMark x1="83144" y1="88762" x2="83144" y2="88762"/>
                        <a14:foregroundMark x1="80227" y1="88762" x2="80227" y2="88762"/>
                        <a14:foregroundMark x1="81199" y1="92671" x2="81199" y2="92671"/>
                        <a14:foregroundMark x1="30632" y1="80945" x2="30632" y2="80945"/>
                        <a14:foregroundMark x1="648" y1="94300" x2="648" y2="94300"/>
                        <a14:foregroundMark x1="14749" y1="91042" x2="14749" y2="91042"/>
                        <a14:foregroundMark x1="4214" y1="99023" x2="4214" y2="99023"/>
                        <a14:foregroundMark x1="20097" y1="98534" x2="20097" y2="98534"/>
                        <a14:foregroundMark x1="25608" y1="87459" x2="25608" y2="87459"/>
                        <a14:foregroundMark x1="6321" y1="92671" x2="6321" y2="92671"/>
                        <a14:foregroundMark x1="19935" y1="90391" x2="19935" y2="90391"/>
                        <a14:foregroundMark x1="25122" y1="95765" x2="25122" y2="95765"/>
                        <a14:foregroundMark x1="29660" y1="96743" x2="29660" y2="96743"/>
                        <a14:foregroundMark x1="30794" y1="91042" x2="30794" y2="91042"/>
                        <a14:foregroundMark x1="30794" y1="86971" x2="30794" y2="86971"/>
                      </a14:backgroundRemoval>
                    </a14:imgEffect>
                  </a14:imgLayer>
                </a14:imgProps>
              </a:ext>
              <a:ext uri="{28A0092B-C50C-407E-A947-70E740481C1C}">
                <a14:useLocalDpi xmlns:a14="http://schemas.microsoft.com/office/drawing/2010/main" val="0"/>
              </a:ext>
            </a:extLst>
          </a:blip>
          <a:stretch>
            <a:fillRect/>
          </a:stretch>
        </p:blipFill>
        <p:spPr>
          <a:xfrm>
            <a:off x="3921526" y="2219207"/>
            <a:ext cx="1221139" cy="1215201"/>
          </a:xfrm>
          <a:prstGeom prst="ellipse">
            <a:avLst/>
          </a:prstGeom>
          <a:ln w="3175" cap="rnd">
            <a:solidFill>
              <a:schemeClr val="accent1"/>
            </a:solidFill>
          </a:ln>
          <a:effectLst>
            <a:outerShdw blurRad="381000" dist="292100" dir="5400000" sx="-80000" sy="-18000" rotWithShape="0">
              <a:srgbClr val="000000">
                <a:alpha val="22000"/>
              </a:srgbClr>
            </a:outerShdw>
          </a:effectLst>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9611" y="2611686"/>
            <a:ext cx="1147318" cy="468020"/>
          </a:xfrm>
          <a:prstGeom prst="rect">
            <a:avLst/>
          </a:prstGeom>
        </p:spPr>
      </p:pic>
      <p:sp>
        <p:nvSpPr>
          <p:cNvPr id="47" name="Flowchart: Delay 46"/>
          <p:cNvSpPr/>
          <p:nvPr/>
        </p:nvSpPr>
        <p:spPr>
          <a:xfrm rot="4817063">
            <a:off x="1231703" y="2930222"/>
            <a:ext cx="288582" cy="713347"/>
          </a:xfrm>
          <a:prstGeom prst="flowChartDelay">
            <a:avLst/>
          </a:prstGeom>
          <a:solidFill>
            <a:srgbClr val="161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BEBA8EAE-BF5A-486C-A8C5-ECC9F3942E4B}">
                <a14:imgProps xmlns:a14="http://schemas.microsoft.com/office/drawing/2010/main">
                  <a14:imgLayer r:embed="rId7">
                    <a14:imgEffect>
                      <a14:backgroundRemoval t="0" b="100000" l="9937" r="99729">
                        <a14:backgroundMark x1="27191" y1="38806" x2="27191" y2="38806"/>
                        <a14:backgroundMark x1="32791" y1="70978" x2="32791" y2="70978"/>
                        <a14:backgroundMark x1="38573" y1="76617" x2="38573" y2="76617"/>
                        <a14:backgroundMark x1="19693" y1="96517" x2="19693" y2="96517"/>
                        <a14:backgroundMark x1="24752" y1="26534" x2="24752" y2="26534"/>
                        <a14:backgroundMark x1="71454" y1="70978" x2="71454" y2="70978"/>
                        <a14:backgroundMark x1="84372" y1="48259" x2="84372" y2="48259"/>
                        <a14:backgroundMark x1="80578" y1="61857" x2="80578" y2="61857"/>
                        <a14:backgroundMark x1="92141" y1="75124" x2="92141" y2="75124"/>
                        <a14:backgroundMark x1="36676" y1="7794" x2="36676" y2="7794"/>
                        <a14:backgroundMark x1="23397" y1="7629" x2="23397" y2="7629"/>
                        <a14:backgroundMark x1="16893" y1="70315" x2="16893" y2="70315"/>
                        <a14:backgroundMark x1="14363" y1="90879" x2="14363" y2="90879"/>
                        <a14:backgroundMark x1="26107" y1="64511" x2="26107" y2="64511"/>
                        <a14:backgroundMark x1="20687" y1="44444" x2="20687" y2="44444"/>
                        <a14:backgroundMark x1="29178" y1="15920" x2="29178" y2="15920"/>
                      </a14:backgroundRemoval>
                    </a14:imgEffect>
                  </a14:imgLayer>
                </a14:imgProps>
              </a:ext>
              <a:ext uri="{28A0092B-C50C-407E-A947-70E740481C1C}">
                <a14:useLocalDpi xmlns:a14="http://schemas.microsoft.com/office/drawing/2010/main" val="0"/>
              </a:ext>
            </a:extLst>
          </a:blip>
          <a:stretch>
            <a:fillRect/>
          </a:stretch>
        </p:blipFill>
        <p:spPr>
          <a:xfrm>
            <a:off x="510951" y="2286001"/>
            <a:ext cx="1462067" cy="1056143"/>
          </a:xfrm>
          <a:prstGeom prst="ellipse">
            <a:avLst/>
          </a:prstGeom>
          <a:ln>
            <a:noFill/>
          </a:ln>
          <a:effectLst/>
        </p:spPr>
      </p:pic>
    </p:spTree>
    <p:extLst>
      <p:ext uri="{BB962C8B-B14F-4D97-AF65-F5344CB8AC3E}">
        <p14:creationId xmlns:p14="http://schemas.microsoft.com/office/powerpoint/2010/main" val="2542809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7835799" cy="615553"/>
          </a:xfrm>
        </p:spPr>
        <p:txBody>
          <a:bodyPr/>
          <a:lstStyle/>
          <a:p>
            <a:r>
              <a:rPr lang="en-US" spc="-1" dirty="0">
                <a:solidFill>
                  <a:srgbClr val="FFFFFF"/>
                </a:solidFill>
                <a:latin typeface="Ubuntu Light"/>
              </a:rPr>
              <a:t>.</a:t>
            </a:r>
            <a:r>
              <a:rPr lang="en-US" spc="-1" dirty="0" err="1">
                <a:solidFill>
                  <a:srgbClr val="FFFFFF"/>
                </a:solidFill>
                <a:latin typeface="Ubuntu Light"/>
              </a:rPr>
              <a:t>htaccess</a:t>
            </a:r>
            <a:r>
              <a:rPr lang="en-US" spc="-1" dirty="0">
                <a:solidFill>
                  <a:srgbClr val="FFFFFF"/>
                </a:solidFill>
                <a:latin typeface="Ubuntu Light"/>
              </a:rPr>
              <a:t> </a:t>
            </a:r>
            <a:r>
              <a:rPr lang="en-US" dirty="0"/>
              <a:t>FOR AUTHENTICATION</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40</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934551"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a:t>
            </a:r>
            <a:r>
              <a:rPr lang="en-US" sz="1600" dirty="0" err="1"/>
              <a:t>htaccess</a:t>
            </a:r>
            <a:endParaRPr lang="en-US" sz="1600" dirty="0"/>
          </a:p>
        </p:txBody>
      </p:sp>
      <p:sp>
        <p:nvSpPr>
          <p:cNvPr id="6" name="Content Placeholder 5"/>
          <p:cNvSpPr>
            <a:spLocks noGrp="1"/>
          </p:cNvSpPr>
          <p:nvPr>
            <p:ph idx="1"/>
          </p:nvPr>
        </p:nvSpPr>
        <p:spPr/>
        <p:txBody>
          <a:bodyPr>
            <a:normAutofit/>
          </a:bodyPr>
          <a:lstStyle/>
          <a:p>
            <a:pPr marL="0" indent="0">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htaccess</a:t>
            </a:r>
            <a:r>
              <a:rPr lang="en-US" dirty="0">
                <a:latin typeface="Courier New" panose="02070309020205020404" pitchFamily="49" charset="0"/>
                <a:cs typeface="Courier New" panose="02070309020205020404" pitchFamily="49" charset="0"/>
              </a:rPr>
              <a:t> content</a:t>
            </a:r>
          </a:p>
          <a:p>
            <a:pPr marL="0" indent="0">
              <a:buNone/>
            </a:pPr>
            <a:r>
              <a:rPr lang="en-US" dirty="0" err="1">
                <a:latin typeface="Courier New" panose="02070309020205020404" pitchFamily="49" charset="0"/>
                <a:cs typeface="Courier New" panose="02070309020205020404" pitchFamily="49" charset="0"/>
              </a:rPr>
              <a:t>AuthType</a:t>
            </a:r>
            <a:r>
              <a:rPr lang="en-US" dirty="0">
                <a:latin typeface="Courier New" panose="02070309020205020404" pitchFamily="49" charset="0"/>
                <a:cs typeface="Courier New" panose="02070309020205020404" pitchFamily="49" charset="0"/>
              </a:rPr>
              <a:t> Basic</a:t>
            </a:r>
          </a:p>
          <a:p>
            <a:pPr marL="0" indent="0">
              <a:buNone/>
            </a:pPr>
            <a:r>
              <a:rPr lang="en-US" dirty="0" err="1">
                <a:latin typeface="Courier New" panose="02070309020205020404" pitchFamily="49" charset="0"/>
                <a:cs typeface="Courier New" panose="02070309020205020404" pitchFamily="49" charset="0"/>
              </a:rPr>
              <a:t>AuthName</a:t>
            </a:r>
            <a:r>
              <a:rPr lang="en-US" dirty="0">
                <a:latin typeface="Courier New" panose="02070309020205020404" pitchFamily="49" charset="0"/>
                <a:cs typeface="Courier New" panose="02070309020205020404" pitchFamily="49" charset="0"/>
              </a:rPr>
              <a:t> “Restricted web page”</a:t>
            </a:r>
          </a:p>
          <a:p>
            <a:pPr marL="0" indent="0">
              <a:buNone/>
            </a:pPr>
            <a:r>
              <a:rPr lang="en-US" dirty="0" err="1">
                <a:latin typeface="Courier New" panose="02070309020205020404" pitchFamily="49" charset="0"/>
                <a:cs typeface="Courier New" panose="02070309020205020404" pitchFamily="49" charset="0"/>
              </a:rPr>
              <a:t>AuthUserFile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/www/.</a:t>
            </a:r>
            <a:r>
              <a:rPr lang="en-US" dirty="0" err="1">
                <a:latin typeface="Courier New" panose="02070309020205020404" pitchFamily="49" charset="0"/>
                <a:cs typeface="Courier New" panose="02070309020205020404" pitchFamily="49" charset="0"/>
              </a:rPr>
              <a:t>htpasswd</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require valid-user</a:t>
            </a:r>
          </a:p>
          <a:p>
            <a:pPr marL="0" indent="0">
              <a:buNone/>
            </a:pPr>
            <a:endParaRPr lang="en-US" dirty="0">
              <a:latin typeface="Courier New" panose="02070309020205020404" pitchFamily="49" charset="0"/>
              <a:cs typeface="Courier New" panose="02070309020205020404" pitchFamily="49" charset="0"/>
            </a:endParaRPr>
          </a:p>
          <a:p>
            <a:r>
              <a:rPr lang="en-US" dirty="0">
                <a:latin typeface="Ubuntu Light"/>
                <a:cs typeface="Courier New" panose="02070309020205020404" pitchFamily="49" charset="0"/>
              </a:rPr>
              <a:t>To create .</a:t>
            </a:r>
            <a:r>
              <a:rPr lang="en-US" dirty="0" err="1">
                <a:latin typeface="Ubuntu Light"/>
                <a:cs typeface="Courier New" panose="02070309020205020404" pitchFamily="49" charset="0"/>
              </a:rPr>
              <a:t>htpasswd</a:t>
            </a:r>
            <a:r>
              <a:rPr lang="en-US" dirty="0">
                <a:latin typeface="Ubuntu Light"/>
                <a:cs typeface="Courier New" panose="02070309020205020404" pitchFamily="49" charset="0"/>
              </a:rPr>
              <a:t> use this command</a:t>
            </a:r>
          </a:p>
          <a:p>
            <a:pPr marL="0" indent="0">
              <a:buNone/>
            </a:pPr>
            <a:r>
              <a:rPr lang="en-US" dirty="0" err="1">
                <a:latin typeface="Courier New" panose="02070309020205020404" pitchFamily="49" charset="0"/>
                <a:cs typeface="Courier New" panose="02070309020205020404" pitchFamily="49" charset="0"/>
              </a:rPr>
              <a:t>htpasswd</a:t>
            </a:r>
            <a:r>
              <a:rPr lang="en-US" dirty="0">
                <a:latin typeface="Courier New" panose="02070309020205020404" pitchFamily="49" charset="0"/>
                <a:cs typeface="Courier New" panose="02070309020205020404" pitchFamily="49" charset="0"/>
              </a:rPr>
              <a:t> -c .</a:t>
            </a:r>
            <a:r>
              <a:rPr lang="en-US" dirty="0" err="1">
                <a:latin typeface="Courier New" panose="02070309020205020404" pitchFamily="49" charset="0"/>
                <a:cs typeface="Courier New" panose="02070309020205020404" pitchFamily="49" charset="0"/>
              </a:rPr>
              <a:t>htpasswd</a:t>
            </a:r>
            <a:r>
              <a:rPr lang="en-US" dirty="0">
                <a:latin typeface="Courier New" panose="02070309020205020404" pitchFamily="49" charset="0"/>
                <a:cs typeface="Courier New" panose="02070309020205020404" pitchFamily="49" charset="0"/>
              </a:rPr>
              <a:t> username</a:t>
            </a:r>
          </a:p>
        </p:txBody>
      </p:sp>
    </p:spTree>
    <p:extLst>
      <p:ext uri="{BB962C8B-B14F-4D97-AF65-F5344CB8AC3E}">
        <p14:creationId xmlns:p14="http://schemas.microsoft.com/office/powerpoint/2010/main" val="4198534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7835799" cy="615553"/>
          </a:xfrm>
        </p:spPr>
        <p:txBody>
          <a:bodyPr/>
          <a:lstStyle/>
          <a:p>
            <a:r>
              <a:rPr lang="en-US" spc="-1" dirty="0">
                <a:solidFill>
                  <a:srgbClr val="FFFFFF"/>
                </a:solidFill>
                <a:latin typeface="Ubuntu Light"/>
              </a:rPr>
              <a:t>.</a:t>
            </a:r>
            <a:r>
              <a:rPr lang="en-US" spc="-1" dirty="0" err="1">
                <a:solidFill>
                  <a:srgbClr val="FFFFFF"/>
                </a:solidFill>
                <a:latin typeface="Ubuntu Light"/>
              </a:rPr>
              <a:t>htaccess</a:t>
            </a:r>
            <a:r>
              <a:rPr lang="en-US" spc="-1" dirty="0">
                <a:solidFill>
                  <a:srgbClr val="FFFFFF"/>
                </a:solidFill>
                <a:latin typeface="Ubuntu Light"/>
              </a:rPr>
              <a:t> </a:t>
            </a:r>
            <a:r>
              <a:rPr lang="en-US" dirty="0"/>
              <a:t>FOR AUTHENTICATION</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41</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934551"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a:t>
            </a:r>
            <a:r>
              <a:rPr lang="en-US" sz="1600" dirty="0" err="1"/>
              <a:t>htaccess</a:t>
            </a:r>
            <a:endParaRPr lang="en-US" sz="1600" dirty="0"/>
          </a:p>
        </p:txBody>
      </p:sp>
      <p:sp>
        <p:nvSpPr>
          <p:cNvPr id="6" name="Content Placeholder 5"/>
          <p:cNvSpPr>
            <a:spLocks noGrp="1"/>
          </p:cNvSpPr>
          <p:nvPr>
            <p:ph idx="1"/>
          </p:nvPr>
        </p:nvSpPr>
        <p:spPr/>
        <p:txBody>
          <a:bodyPr>
            <a:normAutofit fontScale="92500"/>
          </a:bodyPr>
          <a:lstStyle/>
          <a:p>
            <a:r>
              <a:rPr lang="en-US" b="1" dirty="0" err="1"/>
              <a:t>AuthType</a:t>
            </a:r>
            <a:r>
              <a:rPr lang="en-US" b="1" dirty="0"/>
              <a:t> Basic </a:t>
            </a:r>
            <a:r>
              <a:rPr lang="en-US" dirty="0"/>
              <a:t>defines the type of authentication. </a:t>
            </a:r>
          </a:p>
          <a:p>
            <a:r>
              <a:rPr lang="en-US" b="1" dirty="0"/>
              <a:t>Basic</a:t>
            </a:r>
            <a:r>
              <a:rPr lang="en-US" dirty="0"/>
              <a:t> means there is no encryption and the password hash is sent as clear text. This is one of the major reasons why .</a:t>
            </a:r>
            <a:r>
              <a:rPr lang="en-US" dirty="0" err="1"/>
              <a:t>htaccess</a:t>
            </a:r>
            <a:r>
              <a:rPr lang="en-US" dirty="0"/>
              <a:t> cannot be considered for protection of confidential user data.</a:t>
            </a:r>
          </a:p>
          <a:p>
            <a:r>
              <a:rPr lang="en-US" b="1" dirty="0"/>
              <a:t>"Restricted web page" </a:t>
            </a:r>
            <a:r>
              <a:rPr lang="en-US" dirty="0"/>
              <a:t>is a window title string. When someone tries to access an .</a:t>
            </a:r>
            <a:r>
              <a:rPr lang="en-US" dirty="0" err="1"/>
              <a:t>htaccess</a:t>
            </a:r>
            <a:r>
              <a:rPr lang="en-US" dirty="0"/>
              <a:t>-protected page, a username &amp; password window will pop in the web browser. This window will bear a title - this is the </a:t>
            </a:r>
            <a:r>
              <a:rPr lang="en-US" dirty="0" err="1"/>
              <a:t>AuthName</a:t>
            </a:r>
            <a:r>
              <a:rPr lang="en-US" dirty="0"/>
              <a:t>. It can be anything you like.</a:t>
            </a:r>
          </a:p>
          <a:p>
            <a:r>
              <a:rPr lang="en-US" b="1" dirty="0" err="1"/>
              <a:t>AuthUserFile</a:t>
            </a:r>
            <a:r>
              <a:rPr lang="en-US" dirty="0"/>
              <a:t> /</a:t>
            </a:r>
            <a:r>
              <a:rPr lang="en-US" dirty="0" err="1"/>
              <a:t>var</a:t>
            </a:r>
            <a:r>
              <a:rPr lang="en-US" dirty="0"/>
              <a:t>/www/.</a:t>
            </a:r>
            <a:r>
              <a:rPr lang="en-US" dirty="0" err="1"/>
              <a:t>htpasswd</a:t>
            </a:r>
            <a:r>
              <a:rPr lang="en-US" dirty="0"/>
              <a:t> defines the path to a file where user credentials are stored. This file does not exist, but we will create it soon.</a:t>
            </a:r>
          </a:p>
          <a:p>
            <a:r>
              <a:rPr lang="en-US" b="1" dirty="0"/>
              <a:t>require valid-user </a:t>
            </a:r>
            <a:r>
              <a:rPr lang="en-US" dirty="0"/>
              <a:t>indicates only successful authentication attempts will result in the loading of the page.</a:t>
            </a:r>
          </a:p>
        </p:txBody>
      </p:sp>
    </p:spTree>
    <p:extLst>
      <p:ext uri="{BB962C8B-B14F-4D97-AF65-F5344CB8AC3E}">
        <p14:creationId xmlns:p14="http://schemas.microsoft.com/office/powerpoint/2010/main" val="3777559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2161554" cy="615553"/>
          </a:xfrm>
        </p:spPr>
        <p:txBody>
          <a:bodyPr/>
          <a:lstStyle/>
          <a:p>
            <a:r>
              <a:rPr lang="en-US" spc="-1" dirty="0">
                <a:solidFill>
                  <a:srgbClr val="FFFFFF"/>
                </a:solidFill>
                <a:latin typeface="Ubuntu Light"/>
              </a:rPr>
              <a:t>MODULES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42</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spc="-1" dirty="0">
                <a:solidFill>
                  <a:srgbClr val="000000"/>
                </a:solidFill>
                <a:uFill>
                  <a:solidFill>
                    <a:srgbClr val="FFFFFF"/>
                  </a:solidFill>
                </a:uFill>
                <a:latin typeface="Ubuntu Light"/>
              </a:rPr>
              <a:t>You can always list the modules currently used by the server. The command below will display only the modules compiled into Apache.</a:t>
            </a:r>
          </a:p>
          <a:p>
            <a:pPr lvl="1">
              <a:lnSpc>
                <a:spcPct val="90000"/>
              </a:lnSpc>
              <a:buNone/>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httpd</a:t>
            </a:r>
            <a:r>
              <a:rPr lang="en-US" sz="2400" dirty="0">
                <a:latin typeface="Courier New" pitchFamily="49" charset="0"/>
                <a:cs typeface="Courier New" pitchFamily="49" charset="0"/>
              </a:rPr>
              <a:t> -l</a:t>
            </a:r>
          </a:p>
          <a:p>
            <a:r>
              <a:rPr lang="en-US" spc="-1" dirty="0">
                <a:solidFill>
                  <a:srgbClr val="000000"/>
                </a:solidFill>
                <a:uFill>
                  <a:solidFill>
                    <a:srgbClr val="FFFFFF"/>
                  </a:solidFill>
                </a:uFill>
                <a:latin typeface="Ubuntu Light"/>
              </a:rPr>
              <a:t>To list all modules, both static and shared</a:t>
            </a:r>
          </a:p>
          <a:p>
            <a:pPr lvl="1">
              <a:lnSpc>
                <a:spcPct val="90000"/>
              </a:lnSpc>
              <a:buNone/>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httpd</a:t>
            </a:r>
            <a:r>
              <a:rPr lang="en-US" sz="2400" dirty="0">
                <a:latin typeface="Courier New" pitchFamily="49" charset="0"/>
                <a:cs typeface="Courier New" pitchFamily="49" charset="0"/>
              </a:rPr>
              <a:t>  -m</a:t>
            </a:r>
          </a:p>
          <a:p>
            <a:r>
              <a:rPr lang="en-US" spc="-1" dirty="0">
                <a:solidFill>
                  <a:srgbClr val="000000"/>
                </a:solidFill>
                <a:uFill>
                  <a:solidFill>
                    <a:srgbClr val="FFFFFF"/>
                  </a:solidFill>
                </a:uFill>
                <a:latin typeface="Ubuntu Light"/>
              </a:rPr>
              <a:t>To enable module (Ubuntu only!)</a:t>
            </a:r>
          </a:p>
          <a:p>
            <a:pPr lvl="1">
              <a:lnSpc>
                <a:spcPct val="90000"/>
              </a:lnSpc>
              <a:buNone/>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sudo</a:t>
            </a:r>
            <a:r>
              <a:rPr lang="en-US" sz="2400" dirty="0">
                <a:latin typeface="Courier New" pitchFamily="49" charset="0"/>
                <a:cs typeface="Courier New" pitchFamily="49" charset="0"/>
              </a:rPr>
              <a:t> a2enmod rewrite</a:t>
            </a:r>
          </a:p>
        </p:txBody>
      </p:sp>
    </p:spTree>
    <p:extLst>
      <p:ext uri="{BB962C8B-B14F-4D97-AF65-F5344CB8AC3E}">
        <p14:creationId xmlns:p14="http://schemas.microsoft.com/office/powerpoint/2010/main" val="2357790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016852" cy="615553"/>
          </a:xfrm>
        </p:spPr>
        <p:txBody>
          <a:bodyPr/>
          <a:lstStyle/>
          <a:p>
            <a:r>
              <a:rPr lang="en-US" dirty="0" err="1"/>
              <a:t>LoadModule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43</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876938737"/>
              </p:ext>
            </p:extLst>
          </p:nvPr>
        </p:nvGraphicFramePr>
        <p:xfrm>
          <a:off x="306388" y="836402"/>
          <a:ext cx="8458050" cy="2920890"/>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ysClr val="windowText" lastClr="000000"/>
                          </a:solidFill>
                          <a:latin typeface="Ubuntu Light"/>
                          <a:hlinkClick r:id="rId3" action="ppaction://hlinkfile"/>
                        </a:rPr>
                        <a:t>Description:</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Links in the object file or library, and adds to the list of active modules</a:t>
                      </a:r>
                    </a:p>
                  </a:txBody>
                  <a:tcPr anchor="ctr"/>
                </a:tc>
                <a:extLst>
                  <a:ext uri="{0D108BD9-81ED-4DB2-BD59-A6C34878D82A}">
                    <a16:rowId xmlns:a16="http://schemas.microsoft.com/office/drawing/2014/main" val="4129105726"/>
                  </a:ext>
                </a:extLst>
              </a:tr>
              <a:tr h="454605">
                <a:tc>
                  <a:txBody>
                    <a:bodyPr/>
                    <a:lstStyle/>
                    <a:p>
                      <a:pPr algn="l" rtl="0"/>
                      <a:r>
                        <a:rPr lang="en-US" dirty="0">
                          <a:solidFill>
                            <a:sysClr val="windowText" lastClr="000000"/>
                          </a:solidFill>
                          <a:latin typeface="Ubuntu Light"/>
                          <a:hlinkClick r:id="rId3" action="ppaction://hlinkfile"/>
                        </a:rPr>
                        <a:t>Syntax:</a:t>
                      </a:r>
                      <a:endParaRPr lang="en-US" dirty="0">
                        <a:solidFill>
                          <a:sysClr val="windowText" lastClr="000000"/>
                        </a:solidFill>
                        <a:latin typeface="Ubuntu Light"/>
                      </a:endParaRPr>
                    </a:p>
                  </a:txBody>
                  <a:tcPr anchor="ctr"/>
                </a:tc>
                <a:tc>
                  <a:txBody>
                    <a:bodyPr/>
                    <a:lstStyle/>
                    <a:p>
                      <a:pPr algn="l" rtl="0"/>
                      <a:r>
                        <a:rPr lang="en-US" dirty="0" err="1">
                          <a:solidFill>
                            <a:sysClr val="windowText" lastClr="000000"/>
                          </a:solidFill>
                          <a:latin typeface="Ubuntu Light"/>
                        </a:rPr>
                        <a:t>LoadModule</a:t>
                      </a:r>
                      <a:r>
                        <a:rPr lang="en-US" dirty="0">
                          <a:solidFill>
                            <a:sysClr val="windowText" lastClr="000000"/>
                          </a:solidFill>
                          <a:latin typeface="Ubuntu Light"/>
                        </a:rPr>
                        <a:t> module filename</a:t>
                      </a:r>
                    </a:p>
                  </a:txBody>
                  <a:tcPr anchor="ctr"/>
                </a:tc>
                <a:extLst>
                  <a:ext uri="{0D108BD9-81ED-4DB2-BD59-A6C34878D82A}">
                    <a16:rowId xmlns:a16="http://schemas.microsoft.com/office/drawing/2014/main" val="1256776255"/>
                  </a:ext>
                </a:extLst>
              </a:tr>
              <a:tr h="454605">
                <a:tc>
                  <a:txBody>
                    <a:bodyPr/>
                    <a:lstStyle/>
                    <a:p>
                      <a:pPr algn="l" rtl="0"/>
                      <a:r>
                        <a:rPr lang="en-US">
                          <a:solidFill>
                            <a:sysClr val="windowText" lastClr="000000"/>
                          </a:solidFill>
                          <a:latin typeface="Ubuntu Light"/>
                          <a:hlinkClick r:id="rId3" action="ppaction://hlinkfile"/>
                        </a:rPr>
                        <a:t>Context:</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server config</a:t>
                      </a:r>
                    </a:p>
                  </a:txBody>
                  <a:tcPr anchor="ctr"/>
                </a:tc>
                <a:extLst>
                  <a:ext uri="{0D108BD9-81ED-4DB2-BD59-A6C34878D82A}">
                    <a16:rowId xmlns:a16="http://schemas.microsoft.com/office/drawing/2014/main" val="451033108"/>
                  </a:ext>
                </a:extLst>
              </a:tr>
              <a:tr h="259774">
                <a:tc>
                  <a:txBody>
                    <a:bodyPr/>
                    <a:lstStyle/>
                    <a:p>
                      <a:pPr algn="l" rtl="0"/>
                      <a:r>
                        <a:rPr lang="en-US">
                          <a:solidFill>
                            <a:sysClr val="windowText" lastClr="000000"/>
                          </a:solidFill>
                          <a:latin typeface="Ubuntu Light"/>
                          <a:hlinkClick r:id="rId3" action="ppaction://hlinkfile"/>
                        </a:rPr>
                        <a:t>Override:</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latin typeface="Ubuntu Light"/>
                        </a:rPr>
                        <a:t>Extension</a:t>
                      </a:r>
                    </a:p>
                  </a:txBody>
                  <a:tcPr anchor="ctr"/>
                </a:tc>
                <a:extLst>
                  <a:ext uri="{0D108BD9-81ED-4DB2-BD59-A6C34878D82A}">
                    <a16:rowId xmlns:a16="http://schemas.microsoft.com/office/drawing/2014/main" val="1078428937"/>
                  </a:ext>
                </a:extLst>
              </a:tr>
              <a:tr h="259774">
                <a:tc>
                  <a:txBody>
                    <a:bodyPr/>
                    <a:lstStyle/>
                    <a:p>
                      <a:pPr algn="l" rtl="0"/>
                      <a:r>
                        <a:rPr lang="en-US" dirty="0">
                          <a:solidFill>
                            <a:sysClr val="windowText" lastClr="000000"/>
                          </a:solidFill>
                          <a:latin typeface="Ubuntu Light"/>
                          <a:hlinkClick r:id="rId3" action="ppaction://hlinkfile"/>
                        </a:rPr>
                        <a:t>Status:</a:t>
                      </a:r>
                      <a:endParaRPr lang="en-US" dirty="0">
                        <a:solidFill>
                          <a:sysClr val="windowText" lastClr="000000"/>
                        </a:solidFill>
                        <a:latin typeface="Ubuntu Light"/>
                      </a:endParaRPr>
                    </a:p>
                  </a:txBody>
                  <a:tcPr anchor="ctr"/>
                </a:tc>
                <a:tc>
                  <a:txBody>
                    <a:bodyPr/>
                    <a:lstStyle/>
                    <a:p>
                      <a:pPr algn="l" rtl="0"/>
                      <a:r>
                        <a:rPr lang="en-US" dirty="0" err="1">
                          <a:solidFill>
                            <a:sysClr val="windowText" lastClr="000000"/>
                          </a:solidFill>
                          <a:latin typeface="Ubuntu Light"/>
                        </a:rPr>
                        <a:t>mod_so</a:t>
                      </a:r>
                      <a:endParaRPr lang="en-US" dirty="0">
                        <a:solidFill>
                          <a:sysClr val="windowText" lastClr="000000"/>
                        </a:solidFill>
                        <a:latin typeface="Ubuntu Light"/>
                      </a:endParaRPr>
                    </a:p>
                  </a:txBody>
                  <a:tcPr anchor="ctr"/>
                </a:tc>
                <a:extLst>
                  <a:ext uri="{0D108BD9-81ED-4DB2-BD59-A6C34878D82A}">
                    <a16:rowId xmlns:a16="http://schemas.microsoft.com/office/drawing/2014/main" val="3278671698"/>
                  </a:ext>
                </a:extLst>
              </a:tr>
              <a:tr h="2597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ysClr val="windowText" lastClr="000000"/>
                          </a:solidFill>
                          <a:latin typeface="Ubuntu Light"/>
                          <a:ea typeface="+mn-ea"/>
                          <a:cs typeface="+mn-cs"/>
                          <a:hlinkClick r:id="rId3" action="ppaction://hlinkfile"/>
                        </a:rPr>
                        <a:t>Module:</a:t>
                      </a:r>
                      <a:endParaRPr lang="en-US" sz="1800" kern="1200" dirty="0">
                        <a:solidFill>
                          <a:sysClr val="windowText" lastClr="000000"/>
                        </a:solidFill>
                        <a:latin typeface="Ubuntu Light"/>
                        <a:ea typeface="+mn-ea"/>
                        <a:cs typeface="+mn-cs"/>
                      </a:endParaRPr>
                    </a:p>
                  </a:txBody>
                  <a:tcPr anchor="ctr"/>
                </a:tc>
                <a:tc>
                  <a:txBody>
                    <a:bodyPr/>
                    <a:lstStyle/>
                    <a:p>
                      <a:pPr algn="l" rtl="0"/>
                      <a:r>
                        <a:rPr lang="en-US" dirty="0">
                          <a:solidFill>
                            <a:sysClr val="windowText" lastClr="000000"/>
                          </a:solidFill>
                          <a:latin typeface="Ubuntu Light"/>
                        </a:rPr>
                        <a:t>Links in the object file or library, and adds to the list of active modules</a:t>
                      </a:r>
                    </a:p>
                  </a:txBody>
                  <a:tcPr anchor="ctr"/>
                </a:tc>
                <a:extLst>
                  <a:ext uri="{0D108BD9-81ED-4DB2-BD59-A6C34878D82A}">
                    <a16:rowId xmlns:a16="http://schemas.microsoft.com/office/drawing/2014/main" val="2030694555"/>
                  </a:ext>
                </a:extLst>
              </a:tr>
            </a:tbl>
          </a:graphicData>
        </a:graphic>
      </p:graphicFrame>
      <p:sp>
        <p:nvSpPr>
          <p:cNvPr id="10" name="مربع نص 12"/>
          <p:cNvSpPr txBox="1"/>
          <p:nvPr/>
        </p:nvSpPr>
        <p:spPr>
          <a:xfrm>
            <a:off x="306388" y="3749028"/>
            <a:ext cx="8358246" cy="1323439"/>
          </a:xfrm>
          <a:prstGeom prst="rect">
            <a:avLst/>
          </a:prstGeom>
          <a:noFill/>
        </p:spPr>
        <p:txBody>
          <a:bodyPr wrap="square" rtlCol="1">
            <a:spAutoFit/>
          </a:bodyPr>
          <a:lstStyle/>
          <a:p>
            <a:r>
              <a:rPr lang="en-US" sz="2000" dirty="0">
                <a:solidFill>
                  <a:sysClr val="windowText" lastClr="000000"/>
                </a:solidFill>
              </a:rPr>
              <a:t>The </a:t>
            </a:r>
            <a:r>
              <a:rPr lang="en-US" sz="2000" dirty="0" err="1">
                <a:solidFill>
                  <a:sysClr val="windowText" lastClr="000000"/>
                </a:solidFill>
              </a:rPr>
              <a:t>LoadModule</a:t>
            </a:r>
            <a:r>
              <a:rPr lang="en-US" sz="2000" dirty="0">
                <a:solidFill>
                  <a:sysClr val="windowText" lastClr="000000"/>
                </a:solidFill>
              </a:rPr>
              <a:t> directive links in the object file or library filename and adds the module structure named module to the list of active modules. Module is the name of the external variable of type module in the file, and is listed as the Module Identifier in the module documentation</a:t>
            </a:r>
          </a:p>
        </p:txBody>
      </p:sp>
    </p:spTree>
    <p:extLst>
      <p:ext uri="{BB962C8B-B14F-4D97-AF65-F5344CB8AC3E}">
        <p14:creationId xmlns:p14="http://schemas.microsoft.com/office/powerpoint/2010/main" val="146569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2107949" cy="615553"/>
          </a:xfrm>
        </p:spPr>
        <p:txBody>
          <a:bodyPr/>
          <a:lstStyle/>
          <a:p>
            <a:r>
              <a:rPr lang="en-US" dirty="0" err="1"/>
              <a:t>IfModule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44</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96838067"/>
              </p:ext>
            </p:extLst>
          </p:nvPr>
        </p:nvGraphicFramePr>
        <p:xfrm>
          <a:off x="306388" y="836402"/>
          <a:ext cx="8458050" cy="2646570"/>
        </p:xfrm>
        <a:graphic>
          <a:graphicData uri="http://schemas.openxmlformats.org/drawingml/2006/table">
            <a:tbl>
              <a:tblPr bandRow="1">
                <a:tableStyleId>{3B4B98B0-60AC-42C2-AFA5-B58CD77FA1E5}</a:tableStyleId>
              </a:tblPr>
              <a:tblGrid>
                <a:gridCol w="2255480">
                  <a:extLst>
                    <a:ext uri="{9D8B030D-6E8A-4147-A177-3AD203B41FA5}">
                      <a16:colId xmlns:a16="http://schemas.microsoft.com/office/drawing/2014/main" val="1987706851"/>
                    </a:ext>
                  </a:extLst>
                </a:gridCol>
                <a:gridCol w="6202570">
                  <a:extLst>
                    <a:ext uri="{9D8B030D-6E8A-4147-A177-3AD203B41FA5}">
                      <a16:colId xmlns:a16="http://schemas.microsoft.com/office/drawing/2014/main" val="3608355423"/>
                    </a:ext>
                  </a:extLst>
                </a:gridCol>
              </a:tblGrid>
              <a:tr h="454605">
                <a:tc>
                  <a:txBody>
                    <a:bodyPr/>
                    <a:lstStyle/>
                    <a:p>
                      <a:pPr algn="l" rtl="0"/>
                      <a:r>
                        <a:rPr lang="en-US" dirty="0">
                          <a:solidFill>
                            <a:sysClr val="windowText" lastClr="000000"/>
                          </a:solidFill>
                          <a:latin typeface="Ubuntu Light"/>
                          <a:hlinkClick r:id="rId3" action="ppaction://hlinkfile"/>
                        </a:rPr>
                        <a:t>Description:</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rPr>
                        <a:t>Encloses directives that are processed conditional on the presence or absence of a specific module</a:t>
                      </a:r>
                    </a:p>
                  </a:txBody>
                  <a:tcPr anchor="ctr"/>
                </a:tc>
                <a:extLst>
                  <a:ext uri="{0D108BD9-81ED-4DB2-BD59-A6C34878D82A}">
                    <a16:rowId xmlns:a16="http://schemas.microsoft.com/office/drawing/2014/main" val="4129105726"/>
                  </a:ext>
                </a:extLst>
              </a:tr>
              <a:tr h="454605">
                <a:tc>
                  <a:txBody>
                    <a:bodyPr/>
                    <a:lstStyle/>
                    <a:p>
                      <a:pPr algn="l" rtl="0"/>
                      <a:r>
                        <a:rPr lang="en-US" dirty="0">
                          <a:solidFill>
                            <a:sysClr val="windowText" lastClr="000000"/>
                          </a:solidFill>
                          <a:latin typeface="Ubuntu Light"/>
                          <a:hlinkClick r:id="rId3" action="ppaction://hlinkfile"/>
                        </a:rPr>
                        <a:t>Syntax:</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rPr>
                        <a:t>&lt;</a:t>
                      </a:r>
                      <a:r>
                        <a:rPr lang="en-US" dirty="0" err="1">
                          <a:solidFill>
                            <a:sysClr val="windowText" lastClr="000000"/>
                          </a:solidFill>
                        </a:rPr>
                        <a:t>IfModule</a:t>
                      </a:r>
                      <a:r>
                        <a:rPr lang="en-US" dirty="0">
                          <a:solidFill>
                            <a:sysClr val="windowText" lastClr="000000"/>
                          </a:solidFill>
                        </a:rPr>
                        <a:t> [!]</a:t>
                      </a:r>
                      <a:r>
                        <a:rPr lang="en-US" dirty="0" err="1">
                          <a:solidFill>
                            <a:sysClr val="windowText" lastClr="000000"/>
                          </a:solidFill>
                        </a:rPr>
                        <a:t>module-file|module-identifier</a:t>
                      </a:r>
                      <a:r>
                        <a:rPr lang="en-US" dirty="0">
                          <a:solidFill>
                            <a:sysClr val="windowText" lastClr="000000"/>
                          </a:solidFill>
                        </a:rPr>
                        <a:t>&gt; ... &lt;/</a:t>
                      </a:r>
                      <a:r>
                        <a:rPr lang="en-US" dirty="0" err="1">
                          <a:solidFill>
                            <a:sysClr val="windowText" lastClr="000000"/>
                          </a:solidFill>
                        </a:rPr>
                        <a:t>IfModule</a:t>
                      </a:r>
                      <a:r>
                        <a:rPr lang="en-US" dirty="0">
                          <a:solidFill>
                            <a:sysClr val="windowText" lastClr="000000"/>
                          </a:solidFill>
                        </a:rPr>
                        <a:t>&gt;</a:t>
                      </a:r>
                    </a:p>
                  </a:txBody>
                  <a:tcPr anchor="ctr"/>
                </a:tc>
                <a:extLst>
                  <a:ext uri="{0D108BD9-81ED-4DB2-BD59-A6C34878D82A}">
                    <a16:rowId xmlns:a16="http://schemas.microsoft.com/office/drawing/2014/main" val="1256776255"/>
                  </a:ext>
                </a:extLst>
              </a:tr>
              <a:tr h="454605">
                <a:tc>
                  <a:txBody>
                    <a:bodyPr/>
                    <a:lstStyle/>
                    <a:p>
                      <a:pPr algn="l" rtl="0"/>
                      <a:r>
                        <a:rPr lang="en-US">
                          <a:solidFill>
                            <a:sysClr val="windowText" lastClr="000000"/>
                          </a:solidFill>
                          <a:latin typeface="Ubuntu Light"/>
                          <a:hlinkClick r:id="rId3" action="ppaction://hlinkfile"/>
                        </a:rPr>
                        <a:t>Context:</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rPr>
                        <a:t>server config, virtual host, directory, .</a:t>
                      </a:r>
                      <a:r>
                        <a:rPr lang="en-US" dirty="0" err="1">
                          <a:solidFill>
                            <a:sysClr val="windowText" lastClr="000000"/>
                          </a:solidFill>
                        </a:rPr>
                        <a:t>htaccess</a:t>
                      </a:r>
                      <a:endParaRPr lang="en-US" dirty="0">
                        <a:solidFill>
                          <a:sysClr val="windowText" lastClr="000000"/>
                        </a:solidFill>
                      </a:endParaRPr>
                    </a:p>
                  </a:txBody>
                  <a:tcPr anchor="ctr"/>
                </a:tc>
                <a:extLst>
                  <a:ext uri="{0D108BD9-81ED-4DB2-BD59-A6C34878D82A}">
                    <a16:rowId xmlns:a16="http://schemas.microsoft.com/office/drawing/2014/main" val="451033108"/>
                  </a:ext>
                </a:extLst>
              </a:tr>
              <a:tr h="259774">
                <a:tc>
                  <a:txBody>
                    <a:bodyPr/>
                    <a:lstStyle/>
                    <a:p>
                      <a:pPr algn="l" rtl="0"/>
                      <a:r>
                        <a:rPr lang="en-US">
                          <a:solidFill>
                            <a:sysClr val="windowText" lastClr="000000"/>
                          </a:solidFill>
                          <a:latin typeface="Ubuntu Light"/>
                          <a:hlinkClick r:id="rId3" action="ppaction://hlinkfile"/>
                        </a:rPr>
                        <a:t>Override:</a:t>
                      </a:r>
                      <a:endParaRPr lang="en-US">
                        <a:solidFill>
                          <a:sysClr val="windowText" lastClr="000000"/>
                        </a:solidFill>
                        <a:latin typeface="Ubuntu Light"/>
                      </a:endParaRPr>
                    </a:p>
                  </a:txBody>
                  <a:tcPr anchor="ctr"/>
                </a:tc>
                <a:tc>
                  <a:txBody>
                    <a:bodyPr/>
                    <a:lstStyle/>
                    <a:p>
                      <a:pPr algn="l" rtl="0"/>
                      <a:r>
                        <a:rPr lang="en-US" dirty="0">
                          <a:solidFill>
                            <a:sysClr val="windowText" lastClr="000000"/>
                          </a:solidFill>
                        </a:rPr>
                        <a:t>All</a:t>
                      </a:r>
                    </a:p>
                  </a:txBody>
                  <a:tcPr anchor="ctr"/>
                </a:tc>
                <a:extLst>
                  <a:ext uri="{0D108BD9-81ED-4DB2-BD59-A6C34878D82A}">
                    <a16:rowId xmlns:a16="http://schemas.microsoft.com/office/drawing/2014/main" val="1078428937"/>
                  </a:ext>
                </a:extLst>
              </a:tr>
              <a:tr h="259774">
                <a:tc>
                  <a:txBody>
                    <a:bodyPr/>
                    <a:lstStyle/>
                    <a:p>
                      <a:pPr algn="l" rtl="0"/>
                      <a:r>
                        <a:rPr lang="en-US" dirty="0">
                          <a:solidFill>
                            <a:sysClr val="windowText" lastClr="000000"/>
                          </a:solidFill>
                          <a:latin typeface="Ubuntu Light"/>
                          <a:hlinkClick r:id="rId3" action="ppaction://hlinkfile"/>
                        </a:rPr>
                        <a:t>Status:</a:t>
                      </a:r>
                      <a:endParaRPr lang="en-US" dirty="0">
                        <a:solidFill>
                          <a:sysClr val="windowText" lastClr="000000"/>
                        </a:solidFill>
                        <a:latin typeface="Ubuntu Light"/>
                      </a:endParaRPr>
                    </a:p>
                  </a:txBody>
                  <a:tcPr anchor="ctr"/>
                </a:tc>
                <a:tc>
                  <a:txBody>
                    <a:bodyPr/>
                    <a:lstStyle/>
                    <a:p>
                      <a:pPr algn="l" rtl="0"/>
                      <a:r>
                        <a:rPr lang="en-US" dirty="0">
                          <a:solidFill>
                            <a:sysClr val="windowText" lastClr="000000"/>
                          </a:solidFill>
                        </a:rPr>
                        <a:t>Core</a:t>
                      </a:r>
                    </a:p>
                  </a:txBody>
                  <a:tcPr anchor="ctr"/>
                </a:tc>
                <a:extLst>
                  <a:ext uri="{0D108BD9-81ED-4DB2-BD59-A6C34878D82A}">
                    <a16:rowId xmlns:a16="http://schemas.microsoft.com/office/drawing/2014/main" val="3278671698"/>
                  </a:ext>
                </a:extLst>
              </a:tr>
              <a:tr h="2597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ysClr val="windowText" lastClr="000000"/>
                          </a:solidFill>
                          <a:latin typeface="Ubuntu Light"/>
                          <a:ea typeface="+mn-ea"/>
                          <a:cs typeface="+mn-cs"/>
                          <a:hlinkClick r:id="rId3" action="ppaction://hlinkfile"/>
                        </a:rPr>
                        <a:t>Module:</a:t>
                      </a:r>
                      <a:endParaRPr lang="en-US" sz="1800" kern="1200" dirty="0">
                        <a:solidFill>
                          <a:sysClr val="windowText" lastClr="000000"/>
                        </a:solidFill>
                        <a:latin typeface="Ubuntu Light"/>
                        <a:ea typeface="+mn-ea"/>
                        <a:cs typeface="+mn-cs"/>
                      </a:endParaRPr>
                    </a:p>
                  </a:txBody>
                  <a:tcPr anchor="ctr"/>
                </a:tc>
                <a:tc>
                  <a:txBody>
                    <a:bodyPr/>
                    <a:lstStyle/>
                    <a:p>
                      <a:pPr algn="l" rtl="0"/>
                      <a:r>
                        <a:rPr lang="en-US" dirty="0">
                          <a:solidFill>
                            <a:sysClr val="windowText" lastClr="000000"/>
                          </a:solidFill>
                        </a:rPr>
                        <a:t>core</a:t>
                      </a:r>
                    </a:p>
                  </a:txBody>
                  <a:tcPr anchor="ctr"/>
                </a:tc>
                <a:extLst>
                  <a:ext uri="{0D108BD9-81ED-4DB2-BD59-A6C34878D82A}">
                    <a16:rowId xmlns:a16="http://schemas.microsoft.com/office/drawing/2014/main" val="2030694555"/>
                  </a:ext>
                </a:extLst>
              </a:tr>
            </a:tbl>
          </a:graphicData>
        </a:graphic>
      </p:graphicFrame>
      <p:sp>
        <p:nvSpPr>
          <p:cNvPr id="10" name="مربع نص 12"/>
          <p:cNvSpPr txBox="1"/>
          <p:nvPr/>
        </p:nvSpPr>
        <p:spPr>
          <a:xfrm>
            <a:off x="306388" y="3749028"/>
            <a:ext cx="8358246" cy="1323439"/>
          </a:xfrm>
          <a:prstGeom prst="rect">
            <a:avLst/>
          </a:prstGeom>
          <a:noFill/>
        </p:spPr>
        <p:txBody>
          <a:bodyPr wrap="square" rtlCol="1">
            <a:spAutoFit/>
          </a:bodyPr>
          <a:lstStyle/>
          <a:p>
            <a:r>
              <a:rPr lang="en-US" sz="2000" dirty="0">
                <a:solidFill>
                  <a:srgbClr val="000000"/>
                </a:solidFill>
              </a:rPr>
              <a:t>The &lt;</a:t>
            </a:r>
            <a:r>
              <a:rPr lang="en-US" sz="2000" dirty="0" err="1">
                <a:solidFill>
                  <a:srgbClr val="000000"/>
                </a:solidFill>
              </a:rPr>
              <a:t>IfModule</a:t>
            </a:r>
            <a:r>
              <a:rPr lang="en-US" sz="2000" dirty="0">
                <a:solidFill>
                  <a:srgbClr val="000000"/>
                </a:solidFill>
              </a:rPr>
              <a:t> test&gt;...&lt;/</a:t>
            </a:r>
            <a:r>
              <a:rPr lang="en-US" sz="2000" dirty="0" err="1">
                <a:solidFill>
                  <a:srgbClr val="000000"/>
                </a:solidFill>
              </a:rPr>
              <a:t>IfModule</a:t>
            </a:r>
            <a:r>
              <a:rPr lang="en-US" sz="2000" dirty="0">
                <a:solidFill>
                  <a:srgbClr val="000000"/>
                </a:solidFill>
              </a:rPr>
              <a:t>&gt; section is used to mark directives that are conditional on the presence of a specific module. The directives within an &lt;</a:t>
            </a:r>
            <a:r>
              <a:rPr lang="en-US" sz="2000" dirty="0" err="1">
                <a:solidFill>
                  <a:srgbClr val="000000"/>
                </a:solidFill>
              </a:rPr>
              <a:t>IfModule</a:t>
            </a:r>
            <a:r>
              <a:rPr lang="en-US" sz="2000" dirty="0">
                <a:solidFill>
                  <a:srgbClr val="000000"/>
                </a:solidFill>
              </a:rPr>
              <a:t>&gt; section are only processed if the test is true. If test is false, everything between the start and end markers is ignored.</a:t>
            </a:r>
          </a:p>
        </p:txBody>
      </p:sp>
    </p:spTree>
    <p:extLst>
      <p:ext uri="{BB962C8B-B14F-4D97-AF65-F5344CB8AC3E}">
        <p14:creationId xmlns:p14="http://schemas.microsoft.com/office/powerpoint/2010/main" val="2028972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8382936" cy="615553"/>
          </a:xfrm>
        </p:spPr>
        <p:txBody>
          <a:bodyPr/>
          <a:lstStyle/>
          <a:p>
            <a:r>
              <a:rPr lang="en-US" spc="-1" dirty="0">
                <a:solidFill>
                  <a:srgbClr val="FFFFFF"/>
                </a:solidFill>
                <a:latin typeface="Ubuntu Light"/>
              </a:rPr>
              <a:t>MULTI-PROCESSING MODULES (MPMS)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45</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spc="-1" dirty="0">
                <a:solidFill>
                  <a:srgbClr val="000000"/>
                </a:solidFill>
                <a:uFill>
                  <a:solidFill>
                    <a:srgbClr val="FFFFFF"/>
                  </a:solidFill>
                </a:uFill>
                <a:latin typeface="Ubuntu Light"/>
              </a:rPr>
              <a:t>Apache 2.x supports pluggable concurrency models, called Multi-Processing Modules (MPMs). When building Apache, you must choose an MPM to use.</a:t>
            </a:r>
          </a:p>
          <a:p>
            <a:r>
              <a:rPr lang="en-US" spc="-1" dirty="0">
                <a:solidFill>
                  <a:srgbClr val="000000"/>
                </a:solidFill>
                <a:uFill>
                  <a:solidFill>
                    <a:srgbClr val="FFFFFF"/>
                  </a:solidFill>
                </a:uFill>
                <a:latin typeface="Ubuntu Light"/>
              </a:rPr>
              <a:t> The choice of MPM can affect the speed and scalability of the </a:t>
            </a:r>
            <a:r>
              <a:rPr lang="en-US" spc="-1" dirty="0" err="1">
                <a:solidFill>
                  <a:srgbClr val="000000"/>
                </a:solidFill>
                <a:uFill>
                  <a:solidFill>
                    <a:srgbClr val="FFFFFF"/>
                  </a:solidFill>
                </a:uFill>
                <a:latin typeface="Ubuntu Light"/>
              </a:rPr>
              <a:t>httpd</a:t>
            </a:r>
            <a:r>
              <a:rPr lang="en-US" spc="-1" dirty="0">
                <a:solidFill>
                  <a:srgbClr val="000000"/>
                </a:solidFill>
                <a:uFill>
                  <a:solidFill>
                    <a:srgbClr val="FFFFFF"/>
                  </a:solidFill>
                </a:uFill>
                <a:latin typeface="Ubuntu Light"/>
              </a:rPr>
              <a:t>:</a:t>
            </a:r>
          </a:p>
          <a:p>
            <a:pPr lvl="1"/>
            <a:r>
              <a:rPr lang="en-US" spc="-1" dirty="0">
                <a:solidFill>
                  <a:srgbClr val="000000"/>
                </a:solidFill>
                <a:uFill>
                  <a:solidFill>
                    <a:srgbClr val="FFFFFF"/>
                  </a:solidFill>
                </a:uFill>
                <a:latin typeface="Ubuntu Light"/>
              </a:rPr>
              <a:t>The worker MPM</a:t>
            </a:r>
          </a:p>
          <a:p>
            <a:pPr lvl="1"/>
            <a:r>
              <a:rPr lang="en-US" spc="-1" dirty="0">
                <a:solidFill>
                  <a:srgbClr val="000000"/>
                </a:solidFill>
                <a:uFill>
                  <a:solidFill>
                    <a:srgbClr val="FFFFFF"/>
                  </a:solidFill>
                </a:uFill>
                <a:latin typeface="Ubuntu Light"/>
              </a:rPr>
              <a:t> The event MPM </a:t>
            </a:r>
          </a:p>
          <a:p>
            <a:pPr lvl="1"/>
            <a:r>
              <a:rPr lang="en-US" spc="-1" dirty="0">
                <a:solidFill>
                  <a:srgbClr val="000000"/>
                </a:solidFill>
                <a:uFill>
                  <a:solidFill>
                    <a:srgbClr val="FFFFFF"/>
                  </a:solidFill>
                </a:uFill>
                <a:latin typeface="Ubuntu Light"/>
              </a:rPr>
              <a:t>The </a:t>
            </a:r>
            <a:r>
              <a:rPr lang="en-US" spc="-1" dirty="0" err="1">
                <a:solidFill>
                  <a:srgbClr val="000000"/>
                </a:solidFill>
                <a:uFill>
                  <a:solidFill>
                    <a:srgbClr val="FFFFFF"/>
                  </a:solidFill>
                </a:uFill>
                <a:latin typeface="Ubuntu Light"/>
              </a:rPr>
              <a:t>prefork</a:t>
            </a:r>
            <a:r>
              <a:rPr lang="en-US" spc="-1" dirty="0">
                <a:solidFill>
                  <a:srgbClr val="000000"/>
                </a:solidFill>
                <a:uFill>
                  <a:solidFill>
                    <a:srgbClr val="FFFFFF"/>
                  </a:solidFill>
                </a:uFill>
                <a:latin typeface="Ubuntu Light"/>
              </a:rPr>
              <a:t> MPM</a:t>
            </a:r>
          </a:p>
        </p:txBody>
      </p:sp>
    </p:spTree>
    <p:extLst>
      <p:ext uri="{BB962C8B-B14F-4D97-AF65-F5344CB8AC3E}">
        <p14:creationId xmlns:p14="http://schemas.microsoft.com/office/powerpoint/2010/main" val="129510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996094" cy="615553"/>
          </a:xfrm>
        </p:spPr>
        <p:txBody>
          <a:bodyPr/>
          <a:lstStyle/>
          <a:p>
            <a:r>
              <a:rPr lang="en-US" spc="-1" dirty="0">
                <a:solidFill>
                  <a:srgbClr val="FFFFFF"/>
                </a:solidFill>
                <a:latin typeface="Ubuntu Light"/>
              </a:rPr>
              <a:t>PREFORK MODULE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46</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spc="-1" dirty="0">
                <a:solidFill>
                  <a:srgbClr val="000000"/>
                </a:solidFill>
                <a:uFill>
                  <a:solidFill>
                    <a:srgbClr val="FFFFFF"/>
                  </a:solidFill>
                </a:uFill>
                <a:latin typeface="Ubuntu Light"/>
              </a:rPr>
              <a:t>This Multi-Processing Module (MPM) implements a </a:t>
            </a:r>
            <a:r>
              <a:rPr lang="en-US" b="1" spc="-1" dirty="0">
                <a:solidFill>
                  <a:srgbClr val="000000"/>
                </a:solidFill>
                <a:uFill>
                  <a:solidFill>
                    <a:srgbClr val="FFFFFF"/>
                  </a:solidFill>
                </a:uFill>
                <a:latin typeface="Ubuntu Light"/>
              </a:rPr>
              <a:t>non-threaded</a:t>
            </a:r>
            <a:r>
              <a:rPr lang="en-US" spc="-1" dirty="0">
                <a:solidFill>
                  <a:srgbClr val="000000"/>
                </a:solidFill>
                <a:uFill>
                  <a:solidFill>
                    <a:srgbClr val="FFFFFF"/>
                  </a:solidFill>
                </a:uFill>
                <a:latin typeface="Ubuntu Light"/>
              </a:rPr>
              <a:t>, pre-forking web server.</a:t>
            </a:r>
          </a:p>
          <a:p>
            <a:r>
              <a:rPr lang="en-US" spc="-1" dirty="0">
                <a:solidFill>
                  <a:srgbClr val="000000"/>
                </a:solidFill>
                <a:uFill>
                  <a:solidFill>
                    <a:srgbClr val="FFFFFF"/>
                  </a:solidFill>
                </a:uFill>
                <a:latin typeface="Ubuntu Light"/>
              </a:rPr>
              <a:t> Each server process may answer incoming requests, and a parent process manages the size of the server pool. It is appropriate for sites that need to avoid threading for compatibility with non-thread-safe libraries. </a:t>
            </a:r>
          </a:p>
          <a:p>
            <a:r>
              <a:rPr lang="en-US" spc="-1" dirty="0">
                <a:solidFill>
                  <a:srgbClr val="000000"/>
                </a:solidFill>
                <a:uFill>
                  <a:solidFill>
                    <a:srgbClr val="FFFFFF"/>
                  </a:solidFill>
                </a:uFill>
                <a:latin typeface="Ubuntu Light"/>
              </a:rPr>
              <a:t>It is also the best MPM for isolating each request, so that a problem with a single request will not affect any other.</a:t>
            </a:r>
          </a:p>
          <a:p>
            <a:endParaRPr lang="en-US" spc="-1" dirty="0">
              <a:solidFill>
                <a:srgbClr val="000000"/>
              </a:solidFill>
              <a:uFill>
                <a:solidFill>
                  <a:srgbClr val="FFFFFF"/>
                </a:solidFill>
              </a:uFill>
              <a:latin typeface="Ubuntu Light"/>
            </a:endParaRPr>
          </a:p>
        </p:txBody>
      </p:sp>
    </p:spTree>
    <p:extLst>
      <p:ext uri="{BB962C8B-B14F-4D97-AF65-F5344CB8AC3E}">
        <p14:creationId xmlns:p14="http://schemas.microsoft.com/office/powerpoint/2010/main" val="2433349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996094" cy="615553"/>
          </a:xfrm>
        </p:spPr>
        <p:txBody>
          <a:bodyPr/>
          <a:lstStyle/>
          <a:p>
            <a:r>
              <a:rPr lang="en-US" spc="-1" dirty="0">
                <a:solidFill>
                  <a:srgbClr val="FFFFFF"/>
                </a:solidFill>
                <a:latin typeface="Ubuntu Light"/>
              </a:rPr>
              <a:t>PREFORK MODULE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47</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IfModule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mpm_prefork_module</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StartServers</a:t>
            </a:r>
            <a:r>
              <a:rPr lang="en-US" dirty="0">
                <a:latin typeface="Courier New" panose="02070309020205020404" pitchFamily="49" charset="0"/>
                <a:cs typeface="Courier New" panose="02070309020205020404" pitchFamily="49" charset="0"/>
              </a:rPr>
              <a:t>          5</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MinSpareServers</a:t>
            </a:r>
            <a:r>
              <a:rPr lang="en-US" dirty="0">
                <a:latin typeface="Courier New" panose="02070309020205020404" pitchFamily="49" charset="0"/>
                <a:cs typeface="Courier New" panose="02070309020205020404" pitchFamily="49" charset="0"/>
              </a:rPr>
              <a:t>       5</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MaxSpareServers</a:t>
            </a:r>
            <a:r>
              <a:rPr lang="en-US" dirty="0">
                <a:latin typeface="Courier New" panose="02070309020205020404" pitchFamily="49" charset="0"/>
                <a:cs typeface="Courier New" panose="02070309020205020404" pitchFamily="49" charset="0"/>
              </a:rPr>
              <a:t>      10</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MaxClients</a:t>
            </a:r>
            <a:r>
              <a:rPr lang="en-US" dirty="0">
                <a:latin typeface="Courier New" panose="02070309020205020404" pitchFamily="49" charset="0"/>
                <a:cs typeface="Courier New" panose="02070309020205020404" pitchFamily="49" charset="0"/>
              </a:rPr>
              <a:t>          150</a:t>
            </a:r>
          </a:p>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IfModule</a:t>
            </a:r>
            <a:r>
              <a:rPr lang="en-US" dirty="0">
                <a:latin typeface="Courier New" panose="02070309020205020404" pitchFamily="49" charset="0"/>
                <a:cs typeface="Courier New" panose="02070309020205020404" pitchFamily="49" charset="0"/>
              </a:rPr>
              <a:t>&gt;</a:t>
            </a:r>
          </a:p>
          <a:p>
            <a:pPr marL="0" indent="0">
              <a:buNone/>
            </a:pPr>
            <a:endParaRPr lang="en-US" spc="-1" dirty="0">
              <a:solidFill>
                <a:srgbClr val="000000"/>
              </a:solidFill>
              <a:uFill>
                <a:solidFill>
                  <a:srgbClr val="FFFFFF"/>
                </a:solidFill>
              </a:uFill>
              <a:latin typeface="Ubuntu Light"/>
            </a:endParaRPr>
          </a:p>
        </p:txBody>
      </p:sp>
    </p:spTree>
    <p:extLst>
      <p:ext uri="{BB962C8B-B14F-4D97-AF65-F5344CB8AC3E}">
        <p14:creationId xmlns:p14="http://schemas.microsoft.com/office/powerpoint/2010/main" val="1306522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952942" cy="615553"/>
          </a:xfrm>
        </p:spPr>
        <p:txBody>
          <a:bodyPr/>
          <a:lstStyle/>
          <a:p>
            <a:r>
              <a:rPr lang="en-US" spc="-1" dirty="0">
                <a:solidFill>
                  <a:srgbClr val="FFFFFF"/>
                </a:solidFill>
                <a:latin typeface="Ubuntu Light"/>
              </a:rPr>
              <a:t>WORKER MODULE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48</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spc="-1" dirty="0">
                <a:solidFill>
                  <a:srgbClr val="000000"/>
                </a:solidFill>
                <a:uFill>
                  <a:solidFill>
                    <a:srgbClr val="FFFFFF"/>
                  </a:solidFill>
                </a:uFill>
                <a:latin typeface="Ubuntu Light"/>
              </a:rPr>
              <a:t>This Multi-Processing Module (MPM) implements a hybrid multi-process</a:t>
            </a:r>
            <a:r>
              <a:rPr lang="en-US" b="1" spc="-1" dirty="0">
                <a:solidFill>
                  <a:srgbClr val="000000"/>
                </a:solidFill>
                <a:uFill>
                  <a:solidFill>
                    <a:srgbClr val="FFFFFF"/>
                  </a:solidFill>
                </a:uFill>
                <a:latin typeface="Ubuntu Light"/>
              </a:rPr>
              <a:t> multi-threaded</a:t>
            </a:r>
            <a:r>
              <a:rPr lang="en-US" spc="-1" dirty="0">
                <a:solidFill>
                  <a:srgbClr val="000000"/>
                </a:solidFill>
                <a:uFill>
                  <a:solidFill>
                    <a:srgbClr val="FFFFFF"/>
                  </a:solidFill>
                </a:uFill>
                <a:latin typeface="Ubuntu Light"/>
              </a:rPr>
              <a:t> server.</a:t>
            </a:r>
          </a:p>
          <a:p>
            <a:r>
              <a:rPr lang="en-US" spc="-1" dirty="0">
                <a:solidFill>
                  <a:srgbClr val="000000"/>
                </a:solidFill>
                <a:uFill>
                  <a:solidFill>
                    <a:srgbClr val="FFFFFF"/>
                  </a:solidFill>
                </a:uFill>
                <a:latin typeface="Ubuntu Light"/>
              </a:rPr>
              <a:t> By using threads to serve requests, it is able to serve a large number of requests with fewer system resources than a process-based server. </a:t>
            </a:r>
          </a:p>
          <a:p>
            <a:r>
              <a:rPr lang="en-US" spc="-1" dirty="0">
                <a:solidFill>
                  <a:srgbClr val="000000"/>
                </a:solidFill>
                <a:uFill>
                  <a:solidFill>
                    <a:srgbClr val="FFFFFF"/>
                  </a:solidFill>
                </a:uFill>
                <a:latin typeface="Ubuntu Light"/>
              </a:rPr>
              <a:t>It retains much of the stability of a process-based server by keeping multiple processes available, each with many threads.</a:t>
            </a:r>
          </a:p>
        </p:txBody>
      </p:sp>
    </p:spTree>
    <p:extLst>
      <p:ext uri="{BB962C8B-B14F-4D97-AF65-F5344CB8AC3E}">
        <p14:creationId xmlns:p14="http://schemas.microsoft.com/office/powerpoint/2010/main" val="3953234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952942" cy="615553"/>
          </a:xfrm>
        </p:spPr>
        <p:txBody>
          <a:bodyPr/>
          <a:lstStyle/>
          <a:p>
            <a:r>
              <a:rPr lang="en-US" spc="-1" dirty="0">
                <a:solidFill>
                  <a:srgbClr val="FFFFFF"/>
                </a:solidFill>
                <a:latin typeface="Ubuntu Light"/>
              </a:rPr>
              <a:t>WORKER MODULE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49</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IfModule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mpm_worker_module</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StartServers</a:t>
            </a:r>
            <a:r>
              <a:rPr lang="en-US" dirty="0">
                <a:latin typeface="Courier New" panose="02070309020205020404" pitchFamily="49" charset="0"/>
                <a:cs typeface="Courier New" panose="02070309020205020404" pitchFamily="49" charset="0"/>
              </a:rPr>
              <a:t>        2</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MinSpareThreads</a:t>
            </a:r>
            <a:r>
              <a:rPr lang="en-US" dirty="0">
                <a:latin typeface="Courier New" panose="02070309020205020404" pitchFamily="49" charset="0"/>
                <a:cs typeface="Courier New" panose="02070309020205020404" pitchFamily="49" charset="0"/>
              </a:rPr>
              <a:t>     25</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MaxSpareThreads</a:t>
            </a:r>
            <a:r>
              <a:rPr lang="en-US" dirty="0">
                <a:latin typeface="Courier New" panose="02070309020205020404" pitchFamily="49" charset="0"/>
                <a:cs typeface="Courier New" panose="02070309020205020404" pitchFamily="49" charset="0"/>
              </a:rPr>
              <a:t>     75</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ThreadsPerChild</a:t>
            </a:r>
            <a:r>
              <a:rPr lang="en-US" dirty="0">
                <a:latin typeface="Courier New" panose="02070309020205020404" pitchFamily="49" charset="0"/>
                <a:cs typeface="Courier New" panose="02070309020205020404" pitchFamily="49" charset="0"/>
              </a:rPr>
              <a:t>     25</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MaxRequestWorkers</a:t>
            </a:r>
            <a:r>
              <a:rPr lang="en-US" dirty="0">
                <a:latin typeface="Courier New" panose="02070309020205020404" pitchFamily="49" charset="0"/>
                <a:cs typeface="Courier New" panose="02070309020205020404" pitchFamily="49" charset="0"/>
              </a:rPr>
              <a:t>   150</a:t>
            </a:r>
          </a:p>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IfModule</a:t>
            </a:r>
            <a:r>
              <a:rPr lang="en-US" dirty="0">
                <a:latin typeface="Courier New" panose="02070309020205020404" pitchFamily="49" charset="0"/>
                <a:cs typeface="Courier New" panose="02070309020205020404" pitchFamily="49" charset="0"/>
              </a:rPr>
              <a:t>&gt;</a:t>
            </a:r>
          </a:p>
          <a:p>
            <a:pPr marL="0" indent="0">
              <a:buNone/>
            </a:pPr>
            <a:endParaRPr lang="en-US" spc="-1" dirty="0">
              <a:solidFill>
                <a:srgbClr val="000000"/>
              </a:solidFill>
              <a:uFill>
                <a:solidFill>
                  <a:srgbClr val="FFFFFF"/>
                </a:solidFill>
              </a:uFill>
              <a:latin typeface="Ubuntu Light"/>
            </a:endParaRPr>
          </a:p>
        </p:txBody>
      </p:sp>
    </p:spTree>
    <p:extLst>
      <p:ext uri="{BB962C8B-B14F-4D97-AF65-F5344CB8AC3E}">
        <p14:creationId xmlns:p14="http://schemas.microsoft.com/office/powerpoint/2010/main" val="3261695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4780D0-A42E-4B83-BF42-5B555249210C}" type="slidenum">
              <a:rPr lang="en-US" smtClean="0"/>
              <a:pPr/>
              <a:t>5</a:t>
            </a:fld>
            <a:endParaRPr lang="en-US" dirty="0"/>
          </a:p>
        </p:txBody>
      </p:sp>
      <p:sp>
        <p:nvSpPr>
          <p:cNvPr id="6" name="CustomShape 15"/>
          <p:cNvSpPr/>
          <p:nvPr/>
        </p:nvSpPr>
        <p:spPr>
          <a:xfrm>
            <a:off x="3957671" y="1678626"/>
            <a:ext cx="1212705" cy="1212705"/>
          </a:xfrm>
          <a:prstGeom prst="ellipse">
            <a:avLst/>
          </a:prstGeom>
          <a:solidFill>
            <a:srgbClr val="FFFFFF"/>
          </a:solidFill>
          <a:ln>
            <a:solidFill>
              <a:schemeClr val="accent2"/>
            </a:solidFill>
          </a:ln>
          <a:effectLst>
            <a:glow rad="228600">
              <a:schemeClr val="accent2">
                <a:satMod val="175000"/>
                <a:alpha val="40000"/>
              </a:schemeClr>
            </a:glow>
          </a:effectLst>
        </p:spPr>
        <p:style>
          <a:lnRef idx="0">
            <a:scrgbClr r="0" g="0" b="0"/>
          </a:lnRef>
          <a:fillRef idx="0">
            <a:scrgbClr r="0" g="0" b="0"/>
          </a:fillRef>
          <a:effectRef idx="0">
            <a:scrgbClr r="0" g="0" b="0"/>
          </a:effectRef>
          <a:fontRef idx="minor"/>
        </p:style>
        <p:txBody>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0364" y="2050968"/>
            <a:ext cx="1147318" cy="468020"/>
          </a:xfrm>
          <a:prstGeom prst="rect">
            <a:avLst/>
          </a:prstGeom>
        </p:spPr>
      </p:pic>
      <p:sp>
        <p:nvSpPr>
          <p:cNvPr id="9" name="Title 8"/>
          <p:cNvSpPr>
            <a:spLocks noGrp="1"/>
          </p:cNvSpPr>
          <p:nvPr>
            <p:ph type="title"/>
          </p:nvPr>
        </p:nvSpPr>
        <p:spPr>
          <a:xfrm>
            <a:off x="917539" y="3292442"/>
            <a:ext cx="7292971" cy="1107996"/>
          </a:xfrm>
        </p:spPr>
        <p:txBody>
          <a:bodyPr wrap="square"/>
          <a:lstStyle/>
          <a:p>
            <a:pPr algn="justLow"/>
            <a:r>
              <a:rPr lang="en-US" sz="1800" dirty="0"/>
              <a:t>Apache Software Foundation (ASF) is an American non-profit corporation to support Apache software projects, including the Apache HTTP Server. The ASF was formed from the Apache Group in June 1999</a:t>
            </a:r>
            <a:endParaRPr lang="en-US" sz="1800" dirty="0"/>
          </a:p>
        </p:txBody>
      </p:sp>
      <p:sp>
        <p:nvSpPr>
          <p:cNvPr id="10" name="TextBox 9"/>
          <p:cNvSpPr txBox="1"/>
          <p:nvPr/>
        </p:nvSpPr>
        <p:spPr>
          <a:xfrm>
            <a:off x="201547" y="2540399"/>
            <a:ext cx="629728" cy="1446550"/>
          </a:xfrm>
          <a:prstGeom prst="rect">
            <a:avLst/>
          </a:prstGeom>
          <a:noFill/>
        </p:spPr>
        <p:txBody>
          <a:bodyPr wrap="square" rtlCol="0">
            <a:spAutoFit/>
          </a:bodyPr>
          <a:lstStyle/>
          <a:p>
            <a:r>
              <a:rPr lang="en-US" sz="8800" b="1" dirty="0">
                <a:solidFill>
                  <a:schemeClr val="bg1"/>
                </a:solidFill>
              </a:rPr>
              <a:t>“</a:t>
            </a:r>
            <a:endParaRPr lang="en-US" b="1" dirty="0">
              <a:solidFill>
                <a:schemeClr val="bg1"/>
              </a:solidFill>
            </a:endParaRPr>
          </a:p>
        </p:txBody>
      </p:sp>
    </p:spTree>
    <p:extLst>
      <p:ext uri="{BB962C8B-B14F-4D97-AF65-F5344CB8AC3E}">
        <p14:creationId xmlns:p14="http://schemas.microsoft.com/office/powerpoint/2010/main" val="3825366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428887" cy="615553"/>
          </a:xfrm>
        </p:spPr>
        <p:txBody>
          <a:bodyPr/>
          <a:lstStyle/>
          <a:p>
            <a:r>
              <a:rPr lang="en-US" spc="-1" dirty="0">
                <a:solidFill>
                  <a:srgbClr val="FFFFFF"/>
                </a:solidFill>
                <a:latin typeface="Ubuntu Light"/>
              </a:rPr>
              <a:t>EVENT MODULE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50</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dirty="0">
                <a:latin typeface="Ubuntu Light"/>
              </a:rPr>
              <a:t>The event MPM is threaded like the Worker MPM, but is designed to allow more requests to be served.</a:t>
            </a:r>
          </a:p>
          <a:p>
            <a:r>
              <a:rPr lang="en-US" spc="-1" dirty="0">
                <a:solidFill>
                  <a:srgbClr val="000000"/>
                </a:solidFill>
                <a:uFill>
                  <a:solidFill>
                    <a:srgbClr val="FFFFFF"/>
                  </a:solidFill>
                </a:uFill>
                <a:latin typeface="Ubuntu Light"/>
              </a:rPr>
              <a:t>Run-time configuration directives are identical to those provided by worker, with the only addition of the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AsyncRequestWorkerFactor</a:t>
            </a:r>
            <a:r>
              <a:rPr lang="en-US" spc="-1" dirty="0">
                <a:solidFill>
                  <a:srgbClr val="000000"/>
                </a:solidFill>
                <a:uFill>
                  <a:solidFill>
                    <a:srgbClr val="FFFFFF"/>
                  </a:solidFill>
                </a:uFill>
                <a:latin typeface="Ubuntu Light"/>
              </a:rPr>
              <a:t>.</a:t>
            </a:r>
          </a:p>
          <a:p>
            <a:r>
              <a:rPr lang="en-US" spc="-1" dirty="0" err="1">
                <a:solidFill>
                  <a:srgbClr val="000000"/>
                </a:solidFill>
                <a:uFill>
                  <a:solidFill>
                    <a:srgbClr val="FFFFFF"/>
                  </a:solidFill>
                </a:uFill>
                <a:latin typeface="Ubuntu Light"/>
              </a:rPr>
              <a:t>KeepAlive</a:t>
            </a:r>
            <a:r>
              <a:rPr lang="en-US" spc="-1" dirty="0">
                <a:solidFill>
                  <a:srgbClr val="000000"/>
                </a:solidFill>
                <a:uFill>
                  <a:solidFill>
                    <a:srgbClr val="FFFFFF"/>
                  </a:solidFill>
                </a:uFill>
                <a:latin typeface="Ubuntu Light"/>
              </a:rPr>
              <a:t> may lead to situations where all workers are tied up and no worker thread is available to handle new work.</a:t>
            </a:r>
          </a:p>
          <a:p>
            <a:r>
              <a:rPr lang="en-US" spc="-1" dirty="0">
                <a:solidFill>
                  <a:srgbClr val="000000"/>
                </a:solidFill>
                <a:uFill>
                  <a:solidFill>
                    <a:srgbClr val="FFFFFF"/>
                  </a:solidFill>
                </a:uFill>
                <a:latin typeface="Ubuntu Light"/>
              </a:rPr>
              <a:t>To mitigate this problem, the event MPM does two things:</a:t>
            </a:r>
          </a:p>
          <a:p>
            <a:pPr lvl="1"/>
            <a:r>
              <a:rPr lang="en-US" spc="-1" dirty="0">
                <a:solidFill>
                  <a:srgbClr val="000000"/>
                </a:solidFill>
                <a:uFill>
                  <a:solidFill>
                    <a:srgbClr val="FFFFFF"/>
                  </a:solidFill>
                </a:uFill>
                <a:latin typeface="Ubuntu Light"/>
              </a:rPr>
              <a:t>it limits the number of connections accepted per process, depending on the number of idle request workers;</a:t>
            </a:r>
          </a:p>
          <a:p>
            <a:pPr lvl="1"/>
            <a:r>
              <a:rPr lang="en-US" spc="-1" dirty="0">
                <a:solidFill>
                  <a:srgbClr val="000000"/>
                </a:solidFill>
                <a:uFill>
                  <a:solidFill>
                    <a:srgbClr val="FFFFFF"/>
                  </a:solidFill>
                </a:uFill>
                <a:latin typeface="Ubuntu Light"/>
              </a:rPr>
              <a:t>if all workers are busy, it will close connections in keep-alive state even if the keep-alive timeout has not expired. </a:t>
            </a:r>
          </a:p>
        </p:txBody>
      </p:sp>
    </p:spTree>
    <p:extLst>
      <p:ext uri="{BB962C8B-B14F-4D97-AF65-F5344CB8AC3E}">
        <p14:creationId xmlns:p14="http://schemas.microsoft.com/office/powerpoint/2010/main" val="1420023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428887" cy="615553"/>
          </a:xfrm>
        </p:spPr>
        <p:txBody>
          <a:bodyPr/>
          <a:lstStyle/>
          <a:p>
            <a:r>
              <a:rPr lang="en-US" spc="-1" dirty="0">
                <a:solidFill>
                  <a:srgbClr val="FFFFFF"/>
                </a:solidFill>
                <a:latin typeface="Ubuntu Light"/>
              </a:rPr>
              <a:t>EVENT MODULE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51</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IfModule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mpm_event_module</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StartServers</a:t>
            </a:r>
            <a:r>
              <a:rPr lang="en-US" dirty="0">
                <a:latin typeface="Courier New" panose="02070309020205020404" pitchFamily="49" charset="0"/>
                <a:cs typeface="Courier New" panose="02070309020205020404" pitchFamily="49" charset="0"/>
              </a:rPr>
              <a:t>        2</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MinSpareThreads</a:t>
            </a:r>
            <a:r>
              <a:rPr lang="en-US" dirty="0">
                <a:latin typeface="Courier New" panose="02070309020205020404" pitchFamily="49" charset="0"/>
                <a:cs typeface="Courier New" panose="02070309020205020404" pitchFamily="49" charset="0"/>
              </a:rPr>
              <a:t>     25</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MaxSpareThreads</a:t>
            </a:r>
            <a:r>
              <a:rPr lang="en-US" dirty="0">
                <a:latin typeface="Courier New" panose="02070309020205020404" pitchFamily="49" charset="0"/>
                <a:cs typeface="Courier New" panose="02070309020205020404" pitchFamily="49" charset="0"/>
              </a:rPr>
              <a:t>     75</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ThreadsPerChild</a:t>
            </a:r>
            <a:r>
              <a:rPr lang="en-US" dirty="0">
                <a:latin typeface="Courier New" panose="02070309020205020404" pitchFamily="49" charset="0"/>
                <a:cs typeface="Courier New" panose="02070309020205020404" pitchFamily="49" charset="0"/>
              </a:rPr>
              <a:t>     25</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MaxRequestWorkers</a:t>
            </a:r>
            <a:r>
              <a:rPr lang="en-US" dirty="0">
                <a:latin typeface="Courier New" panose="02070309020205020404" pitchFamily="49" charset="0"/>
                <a:cs typeface="Courier New" panose="02070309020205020404" pitchFamily="49" charset="0"/>
              </a:rPr>
              <a:t>   150</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AsyncRequestWorkerFactor</a:t>
            </a:r>
            <a:r>
              <a:rPr lang="en-US" dirty="0">
                <a:latin typeface="Courier New" panose="02070309020205020404" pitchFamily="49" charset="0"/>
                <a:cs typeface="Courier New" panose="02070309020205020404" pitchFamily="49" charset="0"/>
              </a:rPr>
              <a:t>  2</a:t>
            </a:r>
          </a:p>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IfModule</a:t>
            </a:r>
            <a:r>
              <a:rPr lang="en-US" dirty="0">
                <a:latin typeface="Courier New" panose="02070309020205020404" pitchFamily="49" charset="0"/>
                <a:cs typeface="Courier New" panose="02070309020205020404" pitchFamily="49" charset="0"/>
              </a:rPr>
              <a:t>&gt;</a:t>
            </a:r>
          </a:p>
          <a:p>
            <a:pPr marL="0" indent="0">
              <a:buNone/>
            </a:pPr>
            <a:endParaRPr lang="en-US" spc="-1" dirty="0">
              <a:solidFill>
                <a:srgbClr val="000000"/>
              </a:solidFill>
              <a:uFill>
                <a:solidFill>
                  <a:srgbClr val="FFFFFF"/>
                </a:solidFill>
              </a:uFill>
              <a:latin typeface="Ubuntu Light"/>
            </a:endParaRPr>
          </a:p>
        </p:txBody>
      </p:sp>
    </p:spTree>
    <p:extLst>
      <p:ext uri="{BB962C8B-B14F-4D97-AF65-F5344CB8AC3E}">
        <p14:creationId xmlns:p14="http://schemas.microsoft.com/office/powerpoint/2010/main" val="3079989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965637" cy="615553"/>
          </a:xfrm>
        </p:spPr>
        <p:txBody>
          <a:bodyPr/>
          <a:lstStyle/>
          <a:p>
            <a:r>
              <a:rPr lang="en-US" spc="-1" dirty="0">
                <a:solidFill>
                  <a:srgbClr val="FFFFFF"/>
                </a:solidFill>
                <a:latin typeface="Ubuntu Light"/>
              </a:rPr>
              <a:t>REWRITE MODULE</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52</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dirty="0">
                <a:latin typeface="Ubuntu Light"/>
              </a:rPr>
              <a:t>The Apache module </a:t>
            </a:r>
            <a:r>
              <a:rPr lang="en-US" dirty="0" err="1">
                <a:latin typeface="Courier New" panose="02070309020205020404" pitchFamily="49" charset="0"/>
                <a:cs typeface="Courier New" panose="02070309020205020404" pitchFamily="49" charset="0"/>
              </a:rPr>
              <a:t>mod_rewrite</a:t>
            </a:r>
            <a:r>
              <a:rPr lang="en-US" dirty="0">
                <a:latin typeface="Courier New" panose="02070309020205020404" pitchFamily="49" charset="0"/>
                <a:cs typeface="Courier New" panose="02070309020205020404" pitchFamily="49" charset="0"/>
              </a:rPr>
              <a:t> </a:t>
            </a:r>
            <a:r>
              <a:rPr lang="en-US" dirty="0">
                <a:latin typeface="Ubuntu Light"/>
              </a:rPr>
              <a:t>is a very powerful and sophisticated module which provides a way to do URL manipulations. </a:t>
            </a:r>
          </a:p>
          <a:p>
            <a:r>
              <a:rPr lang="en-US" dirty="0">
                <a:latin typeface="Ubuntu Light"/>
              </a:rPr>
              <a:t>With it, you can do nearly all types of URL rewriting that you may need. It is, however, somewhat complex, and may be intimidating to the beginner.</a:t>
            </a:r>
          </a:p>
          <a:p>
            <a:r>
              <a:rPr lang="en-US" spc="-1" dirty="0">
                <a:solidFill>
                  <a:srgbClr val="000000"/>
                </a:solidFill>
                <a:uFill>
                  <a:solidFill>
                    <a:srgbClr val="FFFFFF"/>
                  </a:solidFill>
                </a:uFill>
                <a:latin typeface="Ubuntu Light"/>
              </a:rPr>
              <a:t>You need to know:</a:t>
            </a:r>
          </a:p>
          <a:p>
            <a:pPr lvl="1"/>
            <a:r>
              <a:rPr lang="en-US" spc="-1" dirty="0">
                <a:solidFill>
                  <a:srgbClr val="000000"/>
                </a:solidFill>
                <a:uFill>
                  <a:solidFill>
                    <a:srgbClr val="FFFFFF"/>
                  </a:solidFill>
                </a:uFill>
                <a:latin typeface="Ubuntu Light"/>
              </a:rPr>
              <a:t>How to construct regular expression:</a:t>
            </a:r>
          </a:p>
          <a:p>
            <a:pPr lvl="1"/>
            <a:r>
              <a:rPr lang="en-US" spc="-1" dirty="0">
                <a:solidFill>
                  <a:srgbClr val="000000"/>
                </a:solidFill>
                <a:uFill>
                  <a:solidFill>
                    <a:srgbClr val="FFFFFF"/>
                  </a:solidFill>
                </a:uFill>
                <a:latin typeface="Ubuntu Light"/>
              </a:rPr>
              <a:t>What is the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RewriteRule</a:t>
            </a:r>
            <a:r>
              <a:rPr lang="en-US" spc="-1" dirty="0">
                <a:solidFill>
                  <a:srgbClr val="000000"/>
                </a:solidFill>
                <a:uFill>
                  <a:solidFill>
                    <a:srgbClr val="FFFFFF"/>
                  </a:solidFill>
                </a:uFill>
                <a:latin typeface="Ubuntu Light"/>
              </a:rPr>
              <a:t>?</a:t>
            </a:r>
          </a:p>
          <a:p>
            <a:pPr lvl="1"/>
            <a:r>
              <a:rPr lang="en-US" spc="-1" dirty="0">
                <a:solidFill>
                  <a:srgbClr val="000000"/>
                </a:solidFill>
                <a:uFill>
                  <a:solidFill>
                    <a:srgbClr val="FFFFFF"/>
                  </a:solidFill>
                </a:uFill>
                <a:latin typeface="Ubuntu Light"/>
              </a:rPr>
              <a:t>What is the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RewriteCond</a:t>
            </a:r>
            <a:r>
              <a:rPr lang="en-US" spc="-1" dirty="0">
                <a:solidFill>
                  <a:srgbClr val="000000"/>
                </a:solidFill>
                <a:uFill>
                  <a:solidFill>
                    <a:srgbClr val="FFFFFF"/>
                  </a:solidFill>
                </a:uFill>
                <a:latin typeface="Ubuntu Light"/>
              </a:rPr>
              <a:t>?</a:t>
            </a:r>
          </a:p>
        </p:txBody>
      </p:sp>
    </p:spTree>
    <p:extLst>
      <p:ext uri="{BB962C8B-B14F-4D97-AF65-F5344CB8AC3E}">
        <p14:creationId xmlns:p14="http://schemas.microsoft.com/office/powerpoint/2010/main" val="2497492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4446282" cy="615553"/>
          </a:xfrm>
        </p:spPr>
        <p:txBody>
          <a:bodyPr/>
          <a:lstStyle/>
          <a:p>
            <a:r>
              <a:rPr lang="en-US" spc="-1" dirty="0">
                <a:solidFill>
                  <a:srgbClr val="FFFFFF"/>
                </a:solidFill>
                <a:latin typeface="Ubuntu Light"/>
              </a:rPr>
              <a:t>REGEX VOCABULARY</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53</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41862354"/>
              </p:ext>
            </p:extLst>
          </p:nvPr>
        </p:nvGraphicFramePr>
        <p:xfrm>
          <a:off x="306388" y="922664"/>
          <a:ext cx="8259642" cy="4617720"/>
        </p:xfrm>
        <a:graphic>
          <a:graphicData uri="http://schemas.openxmlformats.org/drawingml/2006/table">
            <a:tbl>
              <a:tblPr firstRow="1" bandRow="1">
                <a:tableStyleId>{5C22544A-7EE6-4342-B048-85BDC9FD1C3A}</a:tableStyleId>
              </a:tblPr>
              <a:tblGrid>
                <a:gridCol w="2083129">
                  <a:extLst>
                    <a:ext uri="{9D8B030D-6E8A-4147-A177-3AD203B41FA5}">
                      <a16:colId xmlns:a16="http://schemas.microsoft.com/office/drawing/2014/main" val="1978688747"/>
                    </a:ext>
                  </a:extLst>
                </a:gridCol>
                <a:gridCol w="6176513">
                  <a:extLst>
                    <a:ext uri="{9D8B030D-6E8A-4147-A177-3AD203B41FA5}">
                      <a16:colId xmlns:a16="http://schemas.microsoft.com/office/drawing/2014/main" val="4101854220"/>
                    </a:ext>
                  </a:extLst>
                </a:gridCol>
              </a:tblGrid>
              <a:tr h="370840">
                <a:tc>
                  <a:txBody>
                    <a:bodyPr/>
                    <a:lstStyle/>
                    <a:p>
                      <a:pPr algn="l" fontAlgn="t"/>
                      <a:r>
                        <a:rPr lang="en-US" b="1" dirty="0">
                          <a:effectLst/>
                        </a:rPr>
                        <a:t>Character</a:t>
                      </a:r>
                    </a:p>
                  </a:txBody>
                  <a:tcPr/>
                </a:tc>
                <a:tc>
                  <a:txBody>
                    <a:bodyPr/>
                    <a:lstStyle/>
                    <a:p>
                      <a:pPr algn="l" fontAlgn="t"/>
                      <a:r>
                        <a:rPr lang="en-US" b="1">
                          <a:effectLst/>
                        </a:rPr>
                        <a:t>Meaning</a:t>
                      </a:r>
                    </a:p>
                  </a:txBody>
                  <a:tcPr/>
                </a:tc>
                <a:extLst>
                  <a:ext uri="{0D108BD9-81ED-4DB2-BD59-A6C34878D82A}">
                    <a16:rowId xmlns:a16="http://schemas.microsoft.com/office/drawing/2014/main" val="1604908357"/>
                  </a:ext>
                </a:extLst>
              </a:tr>
              <a:tr h="370840">
                <a:tc>
                  <a:txBody>
                    <a:bodyPr/>
                    <a:lstStyle/>
                    <a:p>
                      <a:pPr algn="l" fontAlgn="t"/>
                      <a:r>
                        <a:rPr lang="en-US">
                          <a:effectLst/>
                        </a:rPr>
                        <a:t>.</a:t>
                      </a:r>
                    </a:p>
                  </a:txBody>
                  <a:tcPr/>
                </a:tc>
                <a:tc>
                  <a:txBody>
                    <a:bodyPr/>
                    <a:lstStyle/>
                    <a:p>
                      <a:pPr algn="l" fontAlgn="t"/>
                      <a:r>
                        <a:rPr lang="en-US">
                          <a:effectLst/>
                        </a:rPr>
                        <a:t>Matches any single character</a:t>
                      </a:r>
                    </a:p>
                  </a:txBody>
                  <a:tcPr/>
                </a:tc>
                <a:extLst>
                  <a:ext uri="{0D108BD9-81ED-4DB2-BD59-A6C34878D82A}">
                    <a16:rowId xmlns:a16="http://schemas.microsoft.com/office/drawing/2014/main" val="2332097653"/>
                  </a:ext>
                </a:extLst>
              </a:tr>
              <a:tr h="370840">
                <a:tc>
                  <a:txBody>
                    <a:bodyPr/>
                    <a:lstStyle/>
                    <a:p>
                      <a:pPr algn="l" fontAlgn="t"/>
                      <a:r>
                        <a:rPr lang="en-US">
                          <a:effectLst/>
                        </a:rPr>
                        <a:t>+</a:t>
                      </a:r>
                    </a:p>
                  </a:txBody>
                  <a:tcPr/>
                </a:tc>
                <a:tc>
                  <a:txBody>
                    <a:bodyPr/>
                    <a:lstStyle/>
                    <a:p>
                      <a:pPr algn="l" fontAlgn="t"/>
                      <a:r>
                        <a:rPr lang="en-US">
                          <a:effectLst/>
                        </a:rPr>
                        <a:t>Repeats the previous match one or more times</a:t>
                      </a:r>
                    </a:p>
                  </a:txBody>
                  <a:tcPr/>
                </a:tc>
                <a:extLst>
                  <a:ext uri="{0D108BD9-81ED-4DB2-BD59-A6C34878D82A}">
                    <a16:rowId xmlns:a16="http://schemas.microsoft.com/office/drawing/2014/main" val="3591903209"/>
                  </a:ext>
                </a:extLst>
              </a:tr>
              <a:tr h="370840">
                <a:tc>
                  <a:txBody>
                    <a:bodyPr/>
                    <a:lstStyle/>
                    <a:p>
                      <a:pPr algn="l" fontAlgn="t"/>
                      <a:r>
                        <a:rPr lang="en-US">
                          <a:effectLst/>
                        </a:rPr>
                        <a:t>*</a:t>
                      </a:r>
                    </a:p>
                  </a:txBody>
                  <a:tcPr/>
                </a:tc>
                <a:tc>
                  <a:txBody>
                    <a:bodyPr/>
                    <a:lstStyle/>
                    <a:p>
                      <a:pPr algn="l" fontAlgn="t"/>
                      <a:r>
                        <a:rPr lang="en-US">
                          <a:effectLst/>
                        </a:rPr>
                        <a:t>Repeats the previous match zero or more times.</a:t>
                      </a:r>
                    </a:p>
                  </a:txBody>
                  <a:tcPr/>
                </a:tc>
                <a:extLst>
                  <a:ext uri="{0D108BD9-81ED-4DB2-BD59-A6C34878D82A}">
                    <a16:rowId xmlns:a16="http://schemas.microsoft.com/office/drawing/2014/main" val="2377958538"/>
                  </a:ext>
                </a:extLst>
              </a:tr>
              <a:tr h="370840">
                <a:tc>
                  <a:txBody>
                    <a:bodyPr/>
                    <a:lstStyle/>
                    <a:p>
                      <a:pPr algn="l" fontAlgn="t"/>
                      <a:r>
                        <a:rPr lang="en-US">
                          <a:effectLst/>
                        </a:rPr>
                        <a:t>?</a:t>
                      </a:r>
                    </a:p>
                  </a:txBody>
                  <a:tcPr/>
                </a:tc>
                <a:tc>
                  <a:txBody>
                    <a:bodyPr/>
                    <a:lstStyle/>
                    <a:p>
                      <a:pPr algn="l" fontAlgn="t"/>
                      <a:r>
                        <a:rPr lang="en-US">
                          <a:effectLst/>
                        </a:rPr>
                        <a:t>Makes the match optional.</a:t>
                      </a:r>
                    </a:p>
                  </a:txBody>
                  <a:tcPr/>
                </a:tc>
                <a:extLst>
                  <a:ext uri="{0D108BD9-81ED-4DB2-BD59-A6C34878D82A}">
                    <a16:rowId xmlns:a16="http://schemas.microsoft.com/office/drawing/2014/main" val="2293320521"/>
                  </a:ext>
                </a:extLst>
              </a:tr>
              <a:tr h="370840">
                <a:tc>
                  <a:txBody>
                    <a:bodyPr/>
                    <a:lstStyle/>
                    <a:p>
                      <a:pPr algn="l" fontAlgn="t"/>
                      <a:r>
                        <a:rPr lang="en-US" dirty="0">
                          <a:effectLst/>
                        </a:rPr>
                        <a:t>^</a:t>
                      </a:r>
                    </a:p>
                  </a:txBody>
                  <a:tcPr/>
                </a:tc>
                <a:tc>
                  <a:txBody>
                    <a:bodyPr/>
                    <a:lstStyle/>
                    <a:p>
                      <a:pPr algn="l" fontAlgn="t"/>
                      <a:r>
                        <a:rPr lang="en-US">
                          <a:effectLst/>
                        </a:rPr>
                        <a:t>Called an anchor, matches the beginning of the string</a:t>
                      </a:r>
                    </a:p>
                  </a:txBody>
                  <a:tcPr/>
                </a:tc>
                <a:extLst>
                  <a:ext uri="{0D108BD9-81ED-4DB2-BD59-A6C34878D82A}">
                    <a16:rowId xmlns:a16="http://schemas.microsoft.com/office/drawing/2014/main" val="2165813089"/>
                  </a:ext>
                </a:extLst>
              </a:tr>
              <a:tr h="370840">
                <a:tc>
                  <a:txBody>
                    <a:bodyPr/>
                    <a:lstStyle/>
                    <a:p>
                      <a:pPr algn="l" fontAlgn="t"/>
                      <a:r>
                        <a:rPr lang="en-US">
                          <a:effectLst/>
                        </a:rPr>
                        <a:t>$</a:t>
                      </a:r>
                    </a:p>
                  </a:txBody>
                  <a:tcPr/>
                </a:tc>
                <a:tc>
                  <a:txBody>
                    <a:bodyPr/>
                    <a:lstStyle/>
                    <a:p>
                      <a:pPr algn="l" fontAlgn="t"/>
                      <a:r>
                        <a:rPr lang="en-US">
                          <a:effectLst/>
                        </a:rPr>
                        <a:t>The other anchor, this matches the end of the string.</a:t>
                      </a:r>
                    </a:p>
                  </a:txBody>
                  <a:tcPr/>
                </a:tc>
                <a:extLst>
                  <a:ext uri="{0D108BD9-81ED-4DB2-BD59-A6C34878D82A}">
                    <a16:rowId xmlns:a16="http://schemas.microsoft.com/office/drawing/2014/main" val="1006995514"/>
                  </a:ext>
                </a:extLst>
              </a:tr>
              <a:tr h="370840">
                <a:tc>
                  <a:txBody>
                    <a:bodyPr/>
                    <a:lstStyle/>
                    <a:p>
                      <a:pPr algn="l" fontAlgn="t"/>
                      <a:r>
                        <a:rPr lang="en-US">
                          <a:effectLst/>
                        </a:rPr>
                        <a:t>( )</a:t>
                      </a:r>
                    </a:p>
                  </a:txBody>
                  <a:tcPr/>
                </a:tc>
                <a:tc>
                  <a:txBody>
                    <a:bodyPr/>
                    <a:lstStyle/>
                    <a:p>
                      <a:pPr algn="l" fontAlgn="t"/>
                      <a:r>
                        <a:rPr lang="en-US">
                          <a:effectLst/>
                        </a:rPr>
                        <a:t>Groups several characters into a single unit, and captures a match for use in a backreference.</a:t>
                      </a:r>
                    </a:p>
                  </a:txBody>
                  <a:tcPr/>
                </a:tc>
                <a:extLst>
                  <a:ext uri="{0D108BD9-81ED-4DB2-BD59-A6C34878D82A}">
                    <a16:rowId xmlns:a16="http://schemas.microsoft.com/office/drawing/2014/main" val="3500755040"/>
                  </a:ext>
                </a:extLst>
              </a:tr>
              <a:tr h="370840">
                <a:tc>
                  <a:txBody>
                    <a:bodyPr/>
                    <a:lstStyle/>
                    <a:p>
                      <a:pPr algn="l" fontAlgn="t"/>
                      <a:r>
                        <a:rPr lang="en-US">
                          <a:effectLst/>
                        </a:rPr>
                        <a:t>[ ]</a:t>
                      </a:r>
                    </a:p>
                  </a:txBody>
                  <a:tcPr/>
                </a:tc>
                <a:tc>
                  <a:txBody>
                    <a:bodyPr/>
                    <a:lstStyle/>
                    <a:p>
                      <a:pPr algn="l" fontAlgn="t"/>
                      <a:r>
                        <a:rPr lang="en-US">
                          <a:effectLst/>
                        </a:rPr>
                        <a:t>A character class - matches one of the characters</a:t>
                      </a:r>
                    </a:p>
                  </a:txBody>
                  <a:tcPr/>
                </a:tc>
                <a:extLst>
                  <a:ext uri="{0D108BD9-81ED-4DB2-BD59-A6C34878D82A}">
                    <a16:rowId xmlns:a16="http://schemas.microsoft.com/office/drawing/2014/main" val="1560703927"/>
                  </a:ext>
                </a:extLst>
              </a:tr>
              <a:tr h="370840">
                <a:tc>
                  <a:txBody>
                    <a:bodyPr/>
                    <a:lstStyle/>
                    <a:p>
                      <a:pPr algn="l" fontAlgn="t"/>
                      <a:r>
                        <a:rPr lang="en-US">
                          <a:effectLst/>
                        </a:rPr>
                        <a:t>[^ ]</a:t>
                      </a:r>
                    </a:p>
                  </a:txBody>
                  <a:tcPr/>
                </a:tc>
                <a:tc>
                  <a:txBody>
                    <a:bodyPr/>
                    <a:lstStyle/>
                    <a:p>
                      <a:pPr algn="l" fontAlgn="t"/>
                      <a:r>
                        <a:rPr lang="en-US" dirty="0">
                          <a:effectLst/>
                        </a:rPr>
                        <a:t>Negative character class - matches any character not specified</a:t>
                      </a:r>
                    </a:p>
                  </a:txBody>
                  <a:tcPr/>
                </a:tc>
                <a:extLst>
                  <a:ext uri="{0D108BD9-81ED-4DB2-BD59-A6C34878D82A}">
                    <a16:rowId xmlns:a16="http://schemas.microsoft.com/office/drawing/2014/main" val="953514785"/>
                  </a:ext>
                </a:extLst>
              </a:tr>
              <a:tr h="370840">
                <a:tc>
                  <a:txBody>
                    <a:bodyPr/>
                    <a:lstStyle/>
                    <a:p>
                      <a:pPr algn="l" fontAlgn="t"/>
                      <a:r>
                        <a:rPr lang="en-US" dirty="0">
                          <a:effectLst/>
                        </a:rPr>
                        <a:t>!</a:t>
                      </a:r>
                    </a:p>
                  </a:txBody>
                  <a:tcPr/>
                </a:tc>
                <a:tc>
                  <a:txBody>
                    <a:bodyPr/>
                    <a:lstStyle/>
                    <a:p>
                      <a:pPr algn="l" fontAlgn="t"/>
                      <a:r>
                        <a:rPr lang="en-US" sz="1800" b="0" i="0" kern="1200" dirty="0">
                          <a:solidFill>
                            <a:schemeClr val="dk1"/>
                          </a:solidFill>
                          <a:effectLst/>
                          <a:latin typeface="+mn-lt"/>
                          <a:ea typeface="+mn-ea"/>
                          <a:cs typeface="+mn-cs"/>
                        </a:rPr>
                        <a:t> can be used before a regular expression to negate it</a:t>
                      </a:r>
                      <a:endParaRPr lang="en-US" dirty="0">
                        <a:effectLst/>
                      </a:endParaRPr>
                    </a:p>
                  </a:txBody>
                  <a:tcPr/>
                </a:tc>
                <a:extLst>
                  <a:ext uri="{0D108BD9-81ED-4DB2-BD59-A6C34878D82A}">
                    <a16:rowId xmlns:a16="http://schemas.microsoft.com/office/drawing/2014/main" val="1472545112"/>
                  </a:ext>
                </a:extLst>
              </a:tr>
            </a:tbl>
          </a:graphicData>
        </a:graphic>
      </p:graphicFrame>
    </p:spTree>
    <p:extLst>
      <p:ext uri="{BB962C8B-B14F-4D97-AF65-F5344CB8AC3E}">
        <p14:creationId xmlns:p14="http://schemas.microsoft.com/office/powerpoint/2010/main" val="1072022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4224811" cy="615553"/>
          </a:xfrm>
        </p:spPr>
        <p:txBody>
          <a:bodyPr/>
          <a:lstStyle/>
          <a:p>
            <a:r>
              <a:rPr lang="en-US" spc="-1" dirty="0" err="1">
                <a:solidFill>
                  <a:srgbClr val="FFFFFF"/>
                </a:solidFill>
                <a:latin typeface="Ubuntu Light"/>
              </a:rPr>
              <a:t>RewriteRule</a:t>
            </a:r>
            <a:r>
              <a:rPr lang="en-US" spc="-1" dirty="0">
                <a:solidFill>
                  <a:srgbClr val="FFFFFF"/>
                </a:solidFill>
                <a:latin typeface="Ubuntu Light"/>
              </a:rPr>
              <a:t> BASICS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54</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dirty="0">
                <a:latin typeface="Ubuntu Light"/>
              </a:rPr>
              <a:t>A </a:t>
            </a:r>
            <a:r>
              <a:rPr lang="en-US" dirty="0" err="1">
                <a:latin typeface="Courier New" panose="02070309020205020404" pitchFamily="49" charset="0"/>
                <a:cs typeface="Courier New" panose="02070309020205020404" pitchFamily="49" charset="0"/>
              </a:rPr>
              <a:t>RewriteRule</a:t>
            </a:r>
            <a:r>
              <a:rPr lang="en-US" dirty="0">
                <a:latin typeface="Ubuntu Light"/>
              </a:rPr>
              <a:t> consists of </a:t>
            </a:r>
            <a:r>
              <a:rPr lang="en-US" b="1" dirty="0">
                <a:solidFill>
                  <a:schemeClr val="accent1"/>
                </a:solidFill>
                <a:latin typeface="Ubuntu Light"/>
              </a:rPr>
              <a:t>three</a:t>
            </a:r>
            <a:r>
              <a:rPr lang="en-US" dirty="0">
                <a:latin typeface="Ubuntu Light"/>
              </a:rPr>
              <a:t> arguments separated by spaces. The arguments are</a:t>
            </a:r>
          </a:p>
          <a:p>
            <a:pPr marL="914400" lvl="1" indent="-457200">
              <a:buFont typeface="+mj-lt"/>
              <a:buAutoNum type="arabicPeriod"/>
            </a:pPr>
            <a:r>
              <a:rPr lang="en-US" b="1" dirty="0">
                <a:solidFill>
                  <a:schemeClr val="accent1"/>
                </a:solidFill>
                <a:latin typeface="Ubuntu Light"/>
              </a:rPr>
              <a:t>Pattern</a:t>
            </a:r>
            <a:r>
              <a:rPr lang="en-US" dirty="0">
                <a:latin typeface="Ubuntu Light"/>
              </a:rPr>
              <a:t>: which incoming URLs should be affected by the rule;</a:t>
            </a:r>
          </a:p>
          <a:p>
            <a:pPr marL="914400" lvl="1" indent="-457200">
              <a:buFont typeface="+mj-lt"/>
              <a:buAutoNum type="arabicPeriod"/>
            </a:pPr>
            <a:r>
              <a:rPr lang="en-US" b="1" dirty="0">
                <a:solidFill>
                  <a:schemeClr val="accent1"/>
                </a:solidFill>
                <a:latin typeface="Ubuntu Light"/>
              </a:rPr>
              <a:t>Substitution</a:t>
            </a:r>
            <a:r>
              <a:rPr lang="en-US" dirty="0">
                <a:latin typeface="Ubuntu Light"/>
              </a:rPr>
              <a:t>: where should the matching requests be sent;</a:t>
            </a:r>
          </a:p>
          <a:p>
            <a:pPr marL="914400" lvl="1" indent="-457200">
              <a:buFont typeface="+mj-lt"/>
              <a:buAutoNum type="arabicPeriod"/>
            </a:pPr>
            <a:r>
              <a:rPr lang="en-US" b="1" dirty="0">
                <a:solidFill>
                  <a:schemeClr val="accent1"/>
                </a:solidFill>
                <a:latin typeface="Ubuntu Light"/>
              </a:rPr>
              <a:t>[flags]: </a:t>
            </a:r>
            <a:r>
              <a:rPr lang="en-US" dirty="0">
                <a:latin typeface="Ubuntu Light"/>
              </a:rPr>
              <a:t>options affecting the rewritten request.</a:t>
            </a:r>
            <a:endParaRPr lang="en-US" spc="-1" dirty="0">
              <a:solidFill>
                <a:srgbClr val="000000"/>
              </a:solidFill>
              <a:uFill>
                <a:solidFill>
                  <a:srgbClr val="FFFFFF"/>
                </a:solidFill>
              </a:uFill>
              <a:latin typeface="Ubuntu Light"/>
            </a:endParaRPr>
          </a:p>
        </p:txBody>
      </p:sp>
      <p:pic>
        <p:nvPicPr>
          <p:cNvPr id="9" name="Picture 8"/>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18822" b="7049"/>
          <a:stretch/>
        </p:blipFill>
        <p:spPr>
          <a:xfrm>
            <a:off x="1168576" y="3079631"/>
            <a:ext cx="6323809" cy="2993366"/>
          </a:xfrm>
          <a:prstGeom prst="rect">
            <a:avLst/>
          </a:prstGeom>
        </p:spPr>
      </p:pic>
    </p:spTree>
    <p:extLst>
      <p:ext uri="{BB962C8B-B14F-4D97-AF65-F5344CB8AC3E}">
        <p14:creationId xmlns:p14="http://schemas.microsoft.com/office/powerpoint/2010/main" val="1011976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4224811" cy="615553"/>
          </a:xfrm>
        </p:spPr>
        <p:txBody>
          <a:bodyPr/>
          <a:lstStyle/>
          <a:p>
            <a:r>
              <a:rPr lang="en-US" spc="-1" dirty="0" err="1">
                <a:solidFill>
                  <a:srgbClr val="FFFFFF"/>
                </a:solidFill>
                <a:latin typeface="Ubuntu Light"/>
              </a:rPr>
              <a:t>RewriteRule</a:t>
            </a:r>
            <a:r>
              <a:rPr lang="en-US" spc="-1" dirty="0">
                <a:solidFill>
                  <a:srgbClr val="FFFFFF"/>
                </a:solidFill>
                <a:latin typeface="Ubuntu Light"/>
              </a:rPr>
              <a:t> BASICS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55</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dirty="0">
                <a:latin typeface="Ubuntu Light"/>
              </a:rPr>
              <a:t>The Substitution can itself be one of </a:t>
            </a:r>
            <a:r>
              <a:rPr lang="en-US" b="1" dirty="0">
                <a:solidFill>
                  <a:schemeClr val="accent1"/>
                </a:solidFill>
                <a:latin typeface="Ubuntu Light"/>
              </a:rPr>
              <a:t>three</a:t>
            </a:r>
            <a:r>
              <a:rPr lang="en-US" dirty="0">
                <a:latin typeface="Ubuntu Light"/>
              </a:rPr>
              <a:t> things:</a:t>
            </a:r>
          </a:p>
          <a:p>
            <a:r>
              <a:rPr lang="en-US" b="1" dirty="0">
                <a:latin typeface="Ubuntu Light"/>
              </a:rPr>
              <a:t>A full filesystem path to a resource</a:t>
            </a:r>
          </a:p>
          <a:p>
            <a:pPr marL="0" indent="0">
              <a:buNone/>
            </a:pPr>
            <a:r>
              <a:rPr lang="en-US" dirty="0" err="1">
                <a:latin typeface="Courier New" panose="02070309020205020404" pitchFamily="49" charset="0"/>
                <a:cs typeface="Courier New" panose="02070309020205020404" pitchFamily="49" charset="0"/>
              </a:rPr>
              <a:t>RewriteRule</a:t>
            </a:r>
            <a:r>
              <a:rPr lang="en-US" dirty="0">
                <a:latin typeface="Courier New" panose="02070309020205020404" pitchFamily="49" charset="0"/>
                <a:cs typeface="Courier New" panose="02070309020205020404" pitchFamily="49" charset="0"/>
              </a:rPr>
              <a:t> "^/games" "/</a:t>
            </a:r>
            <a:r>
              <a:rPr lang="en-US" dirty="0" err="1">
                <a:latin typeface="Courier New" panose="02070309020205020404" pitchFamily="49" charset="0"/>
                <a:cs typeface="Courier New" panose="02070309020205020404" pitchFamily="49" charset="0"/>
              </a:rPr>
              <a:t>usr</a:t>
            </a:r>
            <a:r>
              <a:rPr lang="en-US" dirty="0">
                <a:latin typeface="Courier New" panose="02070309020205020404" pitchFamily="49" charset="0"/>
                <a:cs typeface="Courier New" panose="02070309020205020404" pitchFamily="49" charset="0"/>
              </a:rPr>
              <a:t>/local/games/web"</a:t>
            </a:r>
          </a:p>
          <a:p>
            <a:pPr marL="0" indent="0">
              <a:buNone/>
            </a:pPr>
            <a:r>
              <a:rPr lang="en-US" dirty="0">
                <a:latin typeface="Ubuntu Light"/>
              </a:rPr>
              <a:t>This maps a request to an arbitrary location on your filesystem, much like the Alias directive.</a:t>
            </a:r>
          </a:p>
          <a:p>
            <a:r>
              <a:rPr lang="en-US" b="1" dirty="0">
                <a:latin typeface="Ubuntu Light"/>
              </a:rPr>
              <a:t>A web-path to a resource</a:t>
            </a:r>
          </a:p>
          <a:p>
            <a:pPr marL="0" indent="0">
              <a:buNone/>
            </a:pPr>
            <a:r>
              <a:rPr lang="en-US" dirty="0" err="1">
                <a:latin typeface="Courier New" panose="02070309020205020404" pitchFamily="49" charset="0"/>
                <a:cs typeface="Courier New" panose="02070309020205020404" pitchFamily="49" charset="0"/>
              </a:rPr>
              <a:t>RewriteRule</a:t>
            </a:r>
            <a:r>
              <a:rPr lang="en-US" dirty="0">
                <a:latin typeface="Courier New" panose="02070309020205020404" pitchFamily="49" charset="0"/>
                <a:cs typeface="Courier New" panose="02070309020205020404" pitchFamily="49" charset="0"/>
              </a:rPr>
              <a:t> "^/foo$" "/bar"</a:t>
            </a:r>
          </a:p>
          <a:p>
            <a:pPr marL="0" indent="0">
              <a:buNone/>
            </a:pPr>
            <a:r>
              <a:rPr lang="en-US" dirty="0">
                <a:latin typeface="Ubuntu Light"/>
              </a:rPr>
              <a:t>If </a:t>
            </a:r>
            <a:r>
              <a:rPr lang="en-US" dirty="0" err="1">
                <a:latin typeface="Courier New" panose="02070309020205020404" pitchFamily="49" charset="0"/>
                <a:cs typeface="Courier New" panose="02070309020205020404" pitchFamily="49" charset="0"/>
              </a:rPr>
              <a:t>DocumentRoot</a:t>
            </a:r>
            <a:r>
              <a:rPr lang="en-US" dirty="0">
                <a:latin typeface="Courier New" panose="02070309020205020404" pitchFamily="49" charset="0"/>
                <a:cs typeface="Courier New" panose="02070309020205020404" pitchFamily="49" charset="0"/>
              </a:rPr>
              <a:t> </a:t>
            </a:r>
            <a:r>
              <a:rPr lang="en-US" dirty="0">
                <a:latin typeface="Ubuntu Light"/>
              </a:rPr>
              <a:t>is set to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/www/html/, </a:t>
            </a:r>
            <a:r>
              <a:rPr lang="en-US" dirty="0">
                <a:latin typeface="Ubuntu Light"/>
              </a:rPr>
              <a:t>then this directive would map requests for http://example.com/foo to the path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/www/html/bar</a:t>
            </a:r>
            <a:r>
              <a:rPr lang="en-US" dirty="0">
                <a:latin typeface="Ubuntu Light"/>
              </a:rPr>
              <a:t>.</a:t>
            </a:r>
          </a:p>
        </p:txBody>
      </p:sp>
    </p:spTree>
    <p:extLst>
      <p:ext uri="{BB962C8B-B14F-4D97-AF65-F5344CB8AC3E}">
        <p14:creationId xmlns:p14="http://schemas.microsoft.com/office/powerpoint/2010/main" val="764233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4224811" cy="615553"/>
          </a:xfrm>
        </p:spPr>
        <p:txBody>
          <a:bodyPr/>
          <a:lstStyle/>
          <a:p>
            <a:r>
              <a:rPr lang="en-US" spc="-1" dirty="0" err="1">
                <a:solidFill>
                  <a:srgbClr val="FFFFFF"/>
                </a:solidFill>
                <a:latin typeface="Ubuntu Light"/>
              </a:rPr>
              <a:t>RewriteRule</a:t>
            </a:r>
            <a:r>
              <a:rPr lang="en-US" spc="-1" dirty="0">
                <a:solidFill>
                  <a:srgbClr val="FFFFFF"/>
                </a:solidFill>
                <a:latin typeface="Ubuntu Light"/>
              </a:rPr>
              <a:t> BASICS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56</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b="1" dirty="0">
                <a:latin typeface="Ubuntu Light"/>
              </a:rPr>
              <a:t>An absolute URL</a:t>
            </a:r>
          </a:p>
          <a:p>
            <a:pPr marL="0" indent="0">
              <a:buNone/>
            </a:pPr>
            <a:r>
              <a:rPr lang="en-US" dirty="0" err="1">
                <a:latin typeface="Courier New" panose="02070309020205020404" pitchFamily="49" charset="0"/>
                <a:cs typeface="Courier New" panose="02070309020205020404" pitchFamily="49" charset="0"/>
              </a:rPr>
              <a:t>RewriteRule</a:t>
            </a:r>
            <a:r>
              <a:rPr lang="en-US" dirty="0">
                <a:latin typeface="Courier New" panose="02070309020205020404" pitchFamily="49" charset="0"/>
                <a:cs typeface="Courier New" panose="02070309020205020404" pitchFamily="49" charset="0"/>
              </a:rPr>
              <a:t> "^/product/view$" "http://site2.example.com/seeproduct.html" [R]</a:t>
            </a:r>
          </a:p>
          <a:p>
            <a:pPr marL="0" indent="0">
              <a:buNone/>
            </a:pPr>
            <a:r>
              <a:rPr lang="en-US" dirty="0">
                <a:latin typeface="Ubuntu Light"/>
              </a:rPr>
              <a:t>This tells the client to make a new request for the specified URL.</a:t>
            </a:r>
          </a:p>
          <a:p>
            <a:endParaRPr lang="en-US" dirty="0">
              <a:latin typeface="Ubuntu Light"/>
            </a:endParaRPr>
          </a:p>
          <a:p>
            <a:r>
              <a:rPr lang="en-US" dirty="0">
                <a:latin typeface="Ubuntu Light"/>
              </a:rPr>
              <a:t>The Substitution can also contain back-references to parts of the incoming URL-path matched by the Pattern. Consider the following:</a:t>
            </a:r>
          </a:p>
          <a:p>
            <a:endParaRPr lang="en-US" dirty="0">
              <a:latin typeface="Ubuntu Light"/>
            </a:endParaRPr>
          </a:p>
          <a:p>
            <a:pPr marL="0" indent="0">
              <a:buNone/>
            </a:pPr>
            <a:r>
              <a:rPr lang="en-US" dirty="0" err="1">
                <a:latin typeface="Courier New" panose="02070309020205020404" pitchFamily="49" charset="0"/>
                <a:cs typeface="Courier New" panose="02070309020205020404" pitchFamily="49" charset="0"/>
              </a:rPr>
              <a:t>RewriteRule</a:t>
            </a:r>
            <a:r>
              <a:rPr lang="en-US" dirty="0">
                <a:latin typeface="Courier New" panose="02070309020205020404" pitchFamily="49" charset="0"/>
                <a:cs typeface="Courier New" panose="02070309020205020404" pitchFamily="49" charset="0"/>
              </a:rPr>
              <a:t> "^/product/(.*)/view$" "/</a:t>
            </a: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/web/</a:t>
            </a:r>
            <a:r>
              <a:rPr lang="en-US" dirty="0" err="1">
                <a:latin typeface="Courier New" panose="02070309020205020404" pitchFamily="49" charset="0"/>
                <a:cs typeface="Courier New" panose="02070309020205020404" pitchFamily="49" charset="0"/>
              </a:rPr>
              <a:t>productdb</a:t>
            </a:r>
            <a:r>
              <a:rPr lang="en-US"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3457065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119380" cy="615553"/>
          </a:xfrm>
        </p:spPr>
        <p:txBody>
          <a:bodyPr/>
          <a:lstStyle/>
          <a:p>
            <a:r>
              <a:rPr lang="en-US" spc="-1" dirty="0">
                <a:solidFill>
                  <a:srgbClr val="FFFFFF"/>
                </a:solidFill>
                <a:latin typeface="Ubuntu Light"/>
              </a:rPr>
              <a:t>Rewrite FLAGS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57</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dirty="0">
                <a:latin typeface="Ubuntu Light"/>
              </a:rPr>
              <a:t>The </a:t>
            </a:r>
            <a:r>
              <a:rPr lang="en-US" b="1" dirty="0">
                <a:latin typeface="Ubuntu Light"/>
              </a:rPr>
              <a:t>behavior</a:t>
            </a:r>
            <a:r>
              <a:rPr lang="en-US" dirty="0">
                <a:latin typeface="Ubuntu Light"/>
              </a:rPr>
              <a:t> of a</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RewriteRule</a:t>
            </a:r>
            <a:r>
              <a:rPr lang="en-US" dirty="0">
                <a:latin typeface="Courier New" panose="02070309020205020404" pitchFamily="49" charset="0"/>
                <a:cs typeface="Courier New" panose="02070309020205020404" pitchFamily="49" charset="0"/>
              </a:rPr>
              <a:t> </a:t>
            </a:r>
            <a:r>
              <a:rPr lang="en-US" dirty="0">
                <a:latin typeface="Ubuntu Light"/>
              </a:rPr>
              <a:t>can be modified by the application of one or more </a:t>
            </a:r>
            <a:r>
              <a:rPr lang="en-US" b="1" dirty="0">
                <a:latin typeface="Ubuntu Light"/>
              </a:rPr>
              <a:t>flags</a:t>
            </a:r>
            <a:r>
              <a:rPr lang="en-US" dirty="0">
                <a:latin typeface="Ubuntu Light"/>
              </a:rPr>
              <a:t> to the end of the rule.</a:t>
            </a:r>
          </a:p>
          <a:p>
            <a:r>
              <a:rPr lang="en-US" spc="-1" dirty="0">
                <a:solidFill>
                  <a:srgbClr val="000000"/>
                </a:solidFill>
                <a:uFill>
                  <a:solidFill>
                    <a:srgbClr val="FFFFFF"/>
                  </a:solidFill>
                </a:uFill>
                <a:latin typeface="Ubuntu Light"/>
              </a:rPr>
              <a:t> [NC] flag causes the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RewriteRule</a:t>
            </a:r>
            <a:r>
              <a:rPr lang="en-US" spc="-1" dirty="0">
                <a:solidFill>
                  <a:srgbClr val="000000"/>
                </a:solidFill>
                <a:uFill>
                  <a:solidFill>
                    <a:srgbClr val="FFFFFF"/>
                  </a:solidFill>
                </a:uFill>
                <a:latin typeface="Ubuntu Light"/>
              </a:rPr>
              <a:t> to be matched in a case-insensitive manner.</a:t>
            </a:r>
          </a:p>
          <a:p>
            <a:pPr marL="0" indent="0">
              <a:buNone/>
            </a:pPr>
            <a:r>
              <a:rPr lang="en-US" sz="2000" spc="-1" dirty="0" err="1">
                <a:solidFill>
                  <a:srgbClr val="000000"/>
                </a:solidFill>
                <a:uFill>
                  <a:solidFill>
                    <a:srgbClr val="FFFFFF"/>
                  </a:solidFill>
                </a:uFill>
                <a:latin typeface="Courier New" panose="02070309020205020404" pitchFamily="49" charset="0"/>
                <a:cs typeface="Courier New" panose="02070309020205020404" pitchFamily="49" charset="0"/>
              </a:rPr>
              <a:t>RewriteRule</a:t>
            </a:r>
            <a:r>
              <a:rPr lang="en-US" sz="2000" spc="-1" dirty="0">
                <a:solidFill>
                  <a:srgbClr val="000000"/>
                </a:solidFill>
                <a:uFill>
                  <a:solidFill>
                    <a:srgbClr val="FFFFFF"/>
                  </a:solidFill>
                </a:uFill>
                <a:latin typeface="Courier New" panose="02070309020205020404" pitchFamily="49" charset="0"/>
                <a:cs typeface="Courier New" panose="02070309020205020404" pitchFamily="49" charset="0"/>
              </a:rPr>
              <a:t> "^puppy.html" "smalldog.html" [NC]</a:t>
            </a:r>
          </a:p>
          <a:p>
            <a:r>
              <a:rPr lang="en-US" spc="-1" dirty="0">
                <a:solidFill>
                  <a:srgbClr val="000000"/>
                </a:solidFill>
                <a:uFill>
                  <a:solidFill>
                    <a:srgbClr val="FFFFFF"/>
                  </a:solidFill>
                </a:uFill>
                <a:latin typeface="Ubuntu Light"/>
              </a:rPr>
              <a:t>[R] flag causes a HTTP redirect to be issued to the browser. If a fully-qualified URL is specified (that is, including http://servername/) then a redirect will be issued to that location. Otherwise, the current protocol, </a:t>
            </a:r>
            <a:r>
              <a:rPr lang="en-US" spc="-1" dirty="0" err="1">
                <a:solidFill>
                  <a:srgbClr val="000000"/>
                </a:solidFill>
                <a:uFill>
                  <a:solidFill>
                    <a:srgbClr val="FFFFFF"/>
                  </a:solidFill>
                </a:uFill>
                <a:latin typeface="Ubuntu Light"/>
              </a:rPr>
              <a:t>servername</a:t>
            </a:r>
            <a:r>
              <a:rPr lang="en-US" spc="-1" dirty="0">
                <a:solidFill>
                  <a:srgbClr val="000000"/>
                </a:solidFill>
                <a:uFill>
                  <a:solidFill>
                    <a:srgbClr val="FFFFFF"/>
                  </a:solidFill>
                </a:uFill>
                <a:latin typeface="Ubuntu Light"/>
              </a:rPr>
              <a:t>, and port number will be used to generate the URL sent with the redirect</a:t>
            </a:r>
          </a:p>
          <a:p>
            <a:r>
              <a:rPr lang="en-US" spc="-1" dirty="0">
                <a:solidFill>
                  <a:srgbClr val="000000"/>
                </a:solidFill>
                <a:uFill>
                  <a:solidFill>
                    <a:srgbClr val="FFFFFF"/>
                  </a:solidFill>
                </a:uFill>
                <a:latin typeface="Ubuntu Light"/>
              </a:rPr>
              <a:t>For more flags, see</a:t>
            </a:r>
          </a:p>
          <a:p>
            <a:pPr marL="0" indent="0">
              <a:buNone/>
            </a:pPr>
            <a:r>
              <a:rPr lang="en-US" spc="-1" dirty="0">
                <a:solidFill>
                  <a:srgbClr val="000000"/>
                </a:solidFill>
                <a:uFill>
                  <a:solidFill>
                    <a:srgbClr val="FFFFFF"/>
                  </a:solidFill>
                </a:uFill>
                <a:latin typeface="Ubuntu Light"/>
                <a:hlinkClick r:id="rId3"/>
              </a:rPr>
              <a:t>http://httpd.apache.org/docs/2.4/rewrite/flags.html</a:t>
            </a:r>
            <a:r>
              <a:rPr lang="en-US" spc="-1" dirty="0">
                <a:solidFill>
                  <a:srgbClr val="000000"/>
                </a:solidFill>
                <a:uFill>
                  <a:solidFill>
                    <a:srgbClr val="FFFFFF"/>
                  </a:solidFill>
                </a:uFill>
                <a:latin typeface="Ubuntu Light"/>
              </a:rPr>
              <a:t> </a:t>
            </a:r>
          </a:p>
        </p:txBody>
      </p:sp>
    </p:spTree>
    <p:extLst>
      <p:ext uri="{BB962C8B-B14F-4D97-AF65-F5344CB8AC3E}">
        <p14:creationId xmlns:p14="http://schemas.microsoft.com/office/powerpoint/2010/main" val="3011222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4518160" cy="615553"/>
          </a:xfrm>
        </p:spPr>
        <p:txBody>
          <a:bodyPr/>
          <a:lstStyle/>
          <a:p>
            <a:r>
              <a:rPr lang="en-US" spc="-1" dirty="0">
                <a:solidFill>
                  <a:srgbClr val="FFFFFF"/>
                </a:solidFill>
                <a:latin typeface="Ubuntu Light"/>
              </a:rPr>
              <a:t>Rewrite CONDITIONS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58</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dirty="0">
                <a:latin typeface="Ubuntu Light"/>
              </a:rPr>
              <a:t>One or more </a:t>
            </a:r>
            <a:r>
              <a:rPr lang="en-US" dirty="0" err="1">
                <a:latin typeface="Courier New" panose="02070309020205020404" pitchFamily="49" charset="0"/>
                <a:cs typeface="Courier New" panose="02070309020205020404" pitchFamily="49" charset="0"/>
              </a:rPr>
              <a:t>RewriteCond</a:t>
            </a:r>
            <a:r>
              <a:rPr lang="en-US" dirty="0">
                <a:latin typeface="Ubuntu Light"/>
              </a:rPr>
              <a:t> directives can be used to restrict the types of requests that will be subject to the following </a:t>
            </a:r>
            <a:r>
              <a:rPr lang="en-US" dirty="0" err="1">
                <a:latin typeface="Courier New" panose="02070309020205020404" pitchFamily="49" charset="0"/>
                <a:cs typeface="Courier New" panose="02070309020205020404" pitchFamily="49" charset="0"/>
              </a:rPr>
              <a:t>RewriteRule</a:t>
            </a:r>
            <a:r>
              <a:rPr lang="en-US" dirty="0">
                <a:latin typeface="Ubuntu Light"/>
              </a:rPr>
              <a:t>. </a:t>
            </a:r>
          </a:p>
          <a:p>
            <a:pPr lvl="1"/>
            <a:r>
              <a:rPr lang="en-US" dirty="0">
                <a:latin typeface="Ubuntu Light"/>
              </a:rPr>
              <a:t>The first argument is a variable describing a characteristic of the request, </a:t>
            </a:r>
          </a:p>
          <a:p>
            <a:pPr lvl="1"/>
            <a:r>
              <a:rPr lang="en-US" dirty="0">
                <a:latin typeface="Ubuntu Light"/>
              </a:rPr>
              <a:t>the second argument is a regex that must match the variable, </a:t>
            </a:r>
          </a:p>
          <a:p>
            <a:pPr lvl="1"/>
            <a:r>
              <a:rPr lang="en-US" dirty="0">
                <a:latin typeface="Ubuntu Light"/>
              </a:rPr>
              <a:t>and a third optional argument is a list of flags that modify how the match is evaluated.</a:t>
            </a:r>
          </a:p>
        </p:txBody>
      </p:sp>
      <p:pic>
        <p:nvPicPr>
          <p:cNvPr id="5" name="Picture 4"/>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21981" b="6427"/>
          <a:stretch/>
        </p:blipFill>
        <p:spPr>
          <a:xfrm>
            <a:off x="1280720" y="3614461"/>
            <a:ext cx="6311111" cy="2700068"/>
          </a:xfrm>
          <a:prstGeom prst="rect">
            <a:avLst/>
          </a:prstGeom>
        </p:spPr>
      </p:pic>
    </p:spTree>
    <p:extLst>
      <p:ext uri="{BB962C8B-B14F-4D97-AF65-F5344CB8AC3E}">
        <p14:creationId xmlns:p14="http://schemas.microsoft.com/office/powerpoint/2010/main" val="3538659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6905480" cy="615553"/>
          </a:xfrm>
        </p:spPr>
        <p:txBody>
          <a:bodyPr/>
          <a:lstStyle/>
          <a:p>
            <a:r>
              <a:rPr lang="en-US" spc="-1" dirty="0">
                <a:solidFill>
                  <a:srgbClr val="FFFFFF"/>
                </a:solidFill>
                <a:latin typeface="Ubuntu Light"/>
              </a:rPr>
              <a:t>Rewrite CONDITIONS EXAMPLES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59</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lnSpcReduction="10000"/>
          </a:bodyPr>
          <a:lstStyle/>
          <a:p>
            <a:r>
              <a:rPr lang="en-US" spc="-1" dirty="0">
                <a:solidFill>
                  <a:srgbClr val="000000"/>
                </a:solidFill>
                <a:uFill>
                  <a:solidFill>
                    <a:srgbClr val="FFFFFF"/>
                  </a:solidFill>
                </a:uFill>
                <a:latin typeface="Ubuntu Light"/>
              </a:rPr>
              <a:t>For example, to send all requests from a particular IP range to a different server, you could use:</a:t>
            </a:r>
          </a:p>
          <a:p>
            <a:pPr marL="0" indent="0">
              <a:buNone/>
            </a:pPr>
            <a:r>
              <a:rPr lang="en-US" sz="2000" dirty="0" err="1">
                <a:latin typeface="Courier New" panose="02070309020205020404" pitchFamily="49" charset="0"/>
                <a:cs typeface="Courier New" panose="02070309020205020404" pitchFamily="49" charset="0"/>
              </a:rPr>
              <a:t>RewriteCond</a:t>
            </a:r>
            <a:r>
              <a:rPr lang="en-US" sz="2000" dirty="0">
                <a:latin typeface="Courier New" panose="02070309020205020404" pitchFamily="49" charset="0"/>
                <a:cs typeface="Courier New" panose="02070309020205020404" pitchFamily="49" charset="0"/>
              </a:rPr>
              <a:t> "%{REMOTE_ADDR}" "^10\.2\."</a:t>
            </a:r>
          </a:p>
          <a:p>
            <a:pPr marL="0" indent="0">
              <a:buNone/>
            </a:pPr>
            <a:r>
              <a:rPr lang="en-US" sz="2000" dirty="0" err="1">
                <a:latin typeface="Courier New" panose="02070309020205020404" pitchFamily="49" charset="0"/>
                <a:cs typeface="Courier New" panose="02070309020205020404" pitchFamily="49" charset="0"/>
              </a:rPr>
              <a:t>RewriteRule</a:t>
            </a:r>
            <a:r>
              <a:rPr lang="en-US" sz="2000" dirty="0">
                <a:latin typeface="Courier New" panose="02070309020205020404" pitchFamily="49" charset="0"/>
                <a:cs typeface="Courier New" panose="02070309020205020404" pitchFamily="49" charset="0"/>
              </a:rPr>
              <a:t> "(.*)" "http://intranet.example.com$1"</a:t>
            </a:r>
            <a:endParaRPr lang="en-US" sz="2000" dirty="0"/>
          </a:p>
          <a:p>
            <a:r>
              <a:rPr lang="en-US" spc="-1" dirty="0">
                <a:solidFill>
                  <a:srgbClr val="000000"/>
                </a:solidFill>
                <a:uFill>
                  <a:solidFill>
                    <a:srgbClr val="FFFFFF"/>
                  </a:solidFill>
                </a:uFill>
                <a:latin typeface="Ubuntu Light"/>
              </a:rPr>
              <a:t>When more than one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RewriteCond</a:t>
            </a:r>
            <a:r>
              <a:rPr lang="en-US" spc="-1" dirty="0">
                <a:solidFill>
                  <a:srgbClr val="000000"/>
                </a:solidFill>
                <a:uFill>
                  <a:solidFill>
                    <a:srgbClr val="FFFFFF"/>
                  </a:solidFill>
                </a:uFill>
                <a:latin typeface="Ubuntu Light"/>
              </a:rPr>
              <a:t> is specified, </a:t>
            </a:r>
            <a:r>
              <a:rPr lang="en-US" b="1" spc="-1" dirty="0">
                <a:solidFill>
                  <a:srgbClr val="000000"/>
                </a:solidFill>
                <a:uFill>
                  <a:solidFill>
                    <a:srgbClr val="FFFFFF"/>
                  </a:solidFill>
                </a:uFill>
                <a:latin typeface="Ubuntu Light"/>
              </a:rPr>
              <a:t>they must all match</a:t>
            </a:r>
            <a:r>
              <a:rPr lang="en-US" spc="-1" dirty="0">
                <a:solidFill>
                  <a:srgbClr val="000000"/>
                </a:solidFill>
                <a:uFill>
                  <a:solidFill>
                    <a:srgbClr val="FFFFFF"/>
                  </a:solidFill>
                </a:uFill>
                <a:latin typeface="Ubuntu Light"/>
              </a:rPr>
              <a:t> for the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RewriteRule</a:t>
            </a:r>
            <a:r>
              <a:rPr lang="en-US" spc="-1" dirty="0">
                <a:solidFill>
                  <a:srgbClr val="000000"/>
                </a:solidFill>
                <a:uFill>
                  <a:solidFill>
                    <a:srgbClr val="FFFFFF"/>
                  </a:solidFill>
                </a:uFill>
                <a:latin typeface="Ubuntu Light"/>
              </a:rPr>
              <a:t> to be applied. </a:t>
            </a:r>
          </a:p>
          <a:p>
            <a:r>
              <a:rPr lang="en-US" spc="-1" dirty="0">
                <a:solidFill>
                  <a:srgbClr val="000000"/>
                </a:solidFill>
                <a:uFill>
                  <a:solidFill>
                    <a:srgbClr val="FFFFFF"/>
                  </a:solidFill>
                </a:uFill>
                <a:latin typeface="Ubuntu Light"/>
              </a:rPr>
              <a:t>For example, to deny requests that contain the word "hack" in their query string, unless they also contain a cookie containing the word "go", you could use:</a:t>
            </a:r>
          </a:p>
          <a:p>
            <a:pPr marL="0" indent="0">
              <a:buNone/>
            </a:pP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RewriteCond</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"%{QUERY_STRING}" "hack"</a:t>
            </a:r>
          </a:p>
          <a:p>
            <a:pPr marL="0" indent="0">
              <a:buNone/>
            </a:pP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RewriteCond</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"%{HTTP_COOKIE}" "!go"</a:t>
            </a:r>
          </a:p>
          <a:p>
            <a:pPr marL="0" indent="0">
              <a:buNone/>
            </a:pP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RewriteRule</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 "-" [F]</a:t>
            </a:r>
          </a:p>
          <a:p>
            <a:pPr marL="0" indent="0">
              <a:buNone/>
            </a:pPr>
            <a:endParaRPr lang="en-US" dirty="0"/>
          </a:p>
          <a:p>
            <a:endParaRPr lang="en-US" dirty="0"/>
          </a:p>
        </p:txBody>
      </p:sp>
    </p:spTree>
    <p:extLst>
      <p:ext uri="{BB962C8B-B14F-4D97-AF65-F5344CB8AC3E}">
        <p14:creationId xmlns:p14="http://schemas.microsoft.com/office/powerpoint/2010/main" val="1598312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097195" cy="615553"/>
          </a:xfrm>
        </p:spPr>
        <p:txBody>
          <a:bodyPr/>
          <a:lstStyle/>
          <a:p>
            <a:r>
              <a:rPr lang="en-US" spc="-1" dirty="0">
                <a:solidFill>
                  <a:srgbClr val="FFFFFF"/>
                </a:solidFill>
                <a:latin typeface="Ubuntu Light"/>
              </a:rPr>
              <a:t>WEB ADDRESS</a:t>
            </a:r>
            <a:endParaRPr lang="en-US" dirty="0"/>
          </a:p>
        </p:txBody>
      </p:sp>
      <p:sp>
        <p:nvSpPr>
          <p:cNvPr id="3" name="Content Placeholder 2"/>
          <p:cNvSpPr>
            <a:spLocks noGrp="1"/>
          </p:cNvSpPr>
          <p:nvPr>
            <p:ph idx="1"/>
          </p:nvPr>
        </p:nvSpPr>
        <p:spPr/>
        <p:txBody>
          <a:bodyPr/>
          <a:lstStyle/>
          <a:p>
            <a:r>
              <a:rPr lang="en-US" spc="-1" dirty="0">
                <a:solidFill>
                  <a:srgbClr val="000000"/>
                </a:solidFill>
                <a:uFill>
                  <a:solidFill>
                    <a:srgbClr val="FFFFFF"/>
                  </a:solidFill>
                </a:uFill>
                <a:latin typeface="Ubuntu Light"/>
              </a:rPr>
              <a:t>Addresses on the Web are expressed with URLs - Uniform Resource Locators - which specify </a:t>
            </a:r>
          </a:p>
          <a:p>
            <a:pPr lvl="1"/>
            <a:r>
              <a:rPr lang="en-US" spc="-1" dirty="0">
                <a:solidFill>
                  <a:srgbClr val="000000"/>
                </a:solidFill>
                <a:uFill>
                  <a:solidFill>
                    <a:srgbClr val="FFFFFF"/>
                  </a:solidFill>
                </a:uFill>
                <a:latin typeface="Ubuntu Light"/>
              </a:rPr>
              <a:t>a </a:t>
            </a:r>
            <a:r>
              <a:rPr lang="en-US" b="1" spc="-1" dirty="0">
                <a:solidFill>
                  <a:schemeClr val="accent1"/>
                </a:solidFill>
                <a:uFill>
                  <a:solidFill>
                    <a:srgbClr val="FFFFFF"/>
                  </a:solidFill>
                </a:uFill>
                <a:latin typeface="Ubuntu Light"/>
              </a:rPr>
              <a:t>protocol</a:t>
            </a:r>
            <a:r>
              <a:rPr lang="en-US" spc="-1" dirty="0">
                <a:solidFill>
                  <a:srgbClr val="000000"/>
                </a:solidFill>
                <a:uFill>
                  <a:solidFill>
                    <a:srgbClr val="FFFFFF"/>
                  </a:solidFill>
                </a:uFill>
                <a:latin typeface="Ubuntu Light"/>
              </a:rPr>
              <a:t> (e.g. http), </a:t>
            </a:r>
          </a:p>
          <a:p>
            <a:pPr lvl="1"/>
            <a:r>
              <a:rPr lang="en-US" spc="-1" dirty="0">
                <a:solidFill>
                  <a:srgbClr val="000000"/>
                </a:solidFill>
                <a:uFill>
                  <a:solidFill>
                    <a:srgbClr val="FFFFFF"/>
                  </a:solidFill>
                </a:uFill>
                <a:latin typeface="Ubuntu Light"/>
              </a:rPr>
              <a:t>a </a:t>
            </a:r>
            <a:r>
              <a:rPr lang="en-US" b="1" spc="-1" dirty="0" err="1">
                <a:solidFill>
                  <a:schemeClr val="accent1"/>
                </a:solidFill>
                <a:uFill>
                  <a:solidFill>
                    <a:srgbClr val="FFFFFF"/>
                  </a:solidFill>
                </a:uFill>
                <a:latin typeface="Ubuntu Light"/>
              </a:rPr>
              <a:t>servername</a:t>
            </a:r>
            <a:r>
              <a:rPr lang="en-US" spc="-1" dirty="0">
                <a:solidFill>
                  <a:srgbClr val="000000"/>
                </a:solidFill>
                <a:uFill>
                  <a:solidFill>
                    <a:srgbClr val="FFFFFF"/>
                  </a:solidFill>
                </a:uFill>
                <a:latin typeface="Ubuntu Light"/>
              </a:rPr>
              <a:t> (e.g. www.apache.org), </a:t>
            </a:r>
          </a:p>
          <a:p>
            <a:pPr lvl="1"/>
            <a:r>
              <a:rPr lang="en-US" spc="-1" dirty="0">
                <a:solidFill>
                  <a:srgbClr val="000000"/>
                </a:solidFill>
                <a:uFill>
                  <a:solidFill>
                    <a:srgbClr val="FFFFFF"/>
                  </a:solidFill>
                </a:uFill>
                <a:latin typeface="Ubuntu Light"/>
              </a:rPr>
              <a:t>a </a:t>
            </a:r>
            <a:r>
              <a:rPr lang="en-US" b="1" spc="-1" dirty="0">
                <a:solidFill>
                  <a:schemeClr val="accent1"/>
                </a:solidFill>
                <a:uFill>
                  <a:solidFill>
                    <a:srgbClr val="FFFFFF"/>
                  </a:solidFill>
                </a:uFill>
                <a:latin typeface="Ubuntu Light"/>
              </a:rPr>
              <a:t>URL-path</a:t>
            </a:r>
            <a:r>
              <a:rPr lang="en-US" spc="-1" dirty="0">
                <a:solidFill>
                  <a:srgbClr val="000000"/>
                </a:solidFill>
                <a:uFill>
                  <a:solidFill>
                    <a:srgbClr val="FFFFFF"/>
                  </a:solidFill>
                </a:uFill>
                <a:latin typeface="Ubuntu Light"/>
              </a:rPr>
              <a:t> (e.g. /docs/current/getting-started.html), and </a:t>
            </a:r>
          </a:p>
          <a:p>
            <a:pPr lvl="1"/>
            <a:r>
              <a:rPr lang="en-US" spc="-1" dirty="0">
                <a:solidFill>
                  <a:srgbClr val="000000"/>
                </a:solidFill>
                <a:uFill>
                  <a:solidFill>
                    <a:srgbClr val="FFFFFF"/>
                  </a:solidFill>
                </a:uFill>
                <a:latin typeface="Ubuntu Light"/>
              </a:rPr>
              <a:t>possibly a </a:t>
            </a:r>
            <a:r>
              <a:rPr lang="en-US" b="1" spc="-1" dirty="0">
                <a:solidFill>
                  <a:schemeClr val="accent1"/>
                </a:solidFill>
                <a:uFill>
                  <a:solidFill>
                    <a:srgbClr val="FFFFFF"/>
                  </a:solidFill>
                </a:uFill>
                <a:latin typeface="Ubuntu Light"/>
              </a:rPr>
              <a:t>query string </a:t>
            </a:r>
            <a:r>
              <a:rPr lang="en-US" spc="-1" dirty="0">
                <a:solidFill>
                  <a:srgbClr val="000000"/>
                </a:solidFill>
                <a:uFill>
                  <a:solidFill>
                    <a:srgbClr val="FFFFFF"/>
                  </a:solidFill>
                </a:uFill>
                <a:latin typeface="Ubuntu Light"/>
              </a:rPr>
              <a:t>(e.g. ?</a:t>
            </a:r>
            <a:r>
              <a:rPr lang="en-US" spc="-1" dirty="0" err="1">
                <a:solidFill>
                  <a:srgbClr val="000000"/>
                </a:solidFill>
                <a:uFill>
                  <a:solidFill>
                    <a:srgbClr val="FFFFFF"/>
                  </a:solidFill>
                </a:uFill>
                <a:latin typeface="Ubuntu Light"/>
              </a:rPr>
              <a:t>arg</a:t>
            </a:r>
            <a:r>
              <a:rPr lang="en-US" spc="-1" dirty="0">
                <a:solidFill>
                  <a:srgbClr val="000000"/>
                </a:solidFill>
                <a:uFill>
                  <a:solidFill>
                    <a:srgbClr val="FFFFFF"/>
                  </a:solidFill>
                </a:uFill>
                <a:latin typeface="Ubuntu Light"/>
              </a:rPr>
              <a:t>=value) used to pass additional arguments to the server</a:t>
            </a:r>
          </a:p>
        </p:txBody>
      </p:sp>
      <p:sp>
        <p:nvSpPr>
          <p:cNvPr id="4" name="Slide Number Placeholder 3"/>
          <p:cNvSpPr>
            <a:spLocks noGrp="1"/>
          </p:cNvSpPr>
          <p:nvPr>
            <p:ph type="sldNum" sz="quarter" idx="12"/>
          </p:nvPr>
        </p:nvSpPr>
        <p:spPr/>
        <p:txBody>
          <a:bodyPr/>
          <a:lstStyle/>
          <a:p>
            <a:fld id="{E74780D0-A42E-4B83-BF42-5B555249210C}" type="slidenum">
              <a:rPr lang="en-US" smtClean="0"/>
              <a:pPr/>
              <a:t>6</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2622513"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Clients, Servers, and URLs</a:t>
            </a:r>
            <a:endParaRPr lang="en-US" sz="1600" dirty="0"/>
          </a:p>
        </p:txBody>
      </p:sp>
    </p:spTree>
    <p:extLst>
      <p:ext uri="{BB962C8B-B14F-4D97-AF65-F5344CB8AC3E}">
        <p14:creationId xmlns:p14="http://schemas.microsoft.com/office/powerpoint/2010/main" val="3469036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6905480" cy="615553"/>
          </a:xfrm>
        </p:spPr>
        <p:txBody>
          <a:bodyPr/>
          <a:lstStyle/>
          <a:p>
            <a:r>
              <a:rPr lang="en-US" spc="-1" dirty="0">
                <a:solidFill>
                  <a:srgbClr val="FFFFFF"/>
                </a:solidFill>
                <a:latin typeface="Ubuntu Light"/>
              </a:rPr>
              <a:t>Rewrite CONDITIONS EXAMPLES</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60</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831959"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Modules</a:t>
            </a:r>
          </a:p>
        </p:txBody>
      </p:sp>
      <p:sp>
        <p:nvSpPr>
          <p:cNvPr id="6" name="Content Placeholder 5"/>
          <p:cNvSpPr>
            <a:spLocks noGrp="1"/>
          </p:cNvSpPr>
          <p:nvPr>
            <p:ph idx="1"/>
          </p:nvPr>
        </p:nvSpPr>
        <p:spPr/>
        <p:txBody>
          <a:bodyPr>
            <a:normAutofit/>
          </a:bodyPr>
          <a:lstStyle/>
          <a:p>
            <a:r>
              <a:rPr lang="en-US" spc="-1" dirty="0">
                <a:solidFill>
                  <a:srgbClr val="000000"/>
                </a:solidFill>
                <a:uFill>
                  <a:solidFill>
                    <a:srgbClr val="FFFFFF"/>
                  </a:solidFill>
                </a:uFill>
                <a:latin typeface="Ubuntu Light"/>
              </a:rPr>
              <a:t>Matches in the regular expressions contained in the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RewriteConds</a:t>
            </a:r>
            <a:r>
              <a:rPr lang="en-US" spc="-1" dirty="0">
                <a:solidFill>
                  <a:srgbClr val="000000"/>
                </a:solidFill>
                <a:uFill>
                  <a:solidFill>
                    <a:srgbClr val="FFFFFF"/>
                  </a:solidFill>
                </a:uFill>
                <a:latin typeface="Ubuntu Light"/>
              </a:rPr>
              <a:t> can be used as part of the Substitution in the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RewriteRule</a:t>
            </a:r>
            <a:r>
              <a:rPr lang="en-US" spc="-1" dirty="0">
                <a:solidFill>
                  <a:srgbClr val="000000"/>
                </a:solidFill>
                <a:uFill>
                  <a:solidFill>
                    <a:srgbClr val="FFFFFF"/>
                  </a:solidFill>
                </a:uFill>
                <a:latin typeface="Ubuntu Light"/>
              </a:rPr>
              <a:t> using the variables </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%1, %2</a:t>
            </a:r>
            <a:r>
              <a:rPr lang="en-US" spc="-1" dirty="0">
                <a:solidFill>
                  <a:srgbClr val="000000"/>
                </a:solidFill>
                <a:uFill>
                  <a:solidFill>
                    <a:srgbClr val="FFFFFF"/>
                  </a:solidFill>
                </a:uFill>
                <a:latin typeface="Ubuntu Light"/>
              </a:rPr>
              <a:t>, etc. </a:t>
            </a:r>
          </a:p>
          <a:p>
            <a:r>
              <a:rPr lang="en-US" spc="-1" dirty="0">
                <a:solidFill>
                  <a:srgbClr val="000000"/>
                </a:solidFill>
                <a:uFill>
                  <a:solidFill>
                    <a:srgbClr val="FFFFFF"/>
                  </a:solidFill>
                </a:uFill>
                <a:latin typeface="Ubuntu Light"/>
              </a:rPr>
              <a:t>For example, this will direct the request to a different directory depending on the hostname used to access the site:</a:t>
            </a:r>
          </a:p>
          <a:p>
            <a:endParaRPr lang="en-US" spc="-1" dirty="0">
              <a:solidFill>
                <a:srgbClr val="000000"/>
              </a:solidFill>
              <a:uFill>
                <a:solidFill>
                  <a:srgbClr val="FFFFFF"/>
                </a:solidFill>
              </a:uFill>
              <a:latin typeface="Ubuntu Light"/>
            </a:endParaRPr>
          </a:p>
          <a:p>
            <a:pPr marL="0" indent="0">
              <a:buNone/>
            </a:pP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RewriteCond</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"%{HTTP_HOST}" "(.*)"</a:t>
            </a:r>
          </a:p>
          <a:p>
            <a:pPr marL="0" indent="0">
              <a:buNone/>
            </a:pP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RewriteRule</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 "/sites/%1/$1"</a:t>
            </a:r>
          </a:p>
          <a:p>
            <a:pPr marL="0" indent="0">
              <a:buNone/>
            </a:pPr>
            <a:r>
              <a:rPr lang="en-US" spc="-1" dirty="0">
                <a:solidFill>
                  <a:srgbClr val="000000"/>
                </a:solidFill>
                <a:uFill>
                  <a:solidFill>
                    <a:srgbClr val="FFFFFF"/>
                  </a:solidFill>
                </a:uFill>
                <a:latin typeface="Ubuntu Light"/>
              </a:rPr>
              <a:t>If the request was for http://example.com/foo/bar, then %1 would contain example.com and $1 would contain foo/bar.</a:t>
            </a:r>
            <a:endParaRPr lang="en-US" dirty="0"/>
          </a:p>
          <a:p>
            <a:endParaRPr lang="en-US" dirty="0"/>
          </a:p>
        </p:txBody>
      </p:sp>
    </p:spTree>
    <p:extLst>
      <p:ext uri="{BB962C8B-B14F-4D97-AF65-F5344CB8AC3E}">
        <p14:creationId xmlns:p14="http://schemas.microsoft.com/office/powerpoint/2010/main" val="4260985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122714" cy="615553"/>
          </a:xfrm>
        </p:spPr>
        <p:txBody>
          <a:bodyPr/>
          <a:lstStyle/>
          <a:p>
            <a:r>
              <a:rPr lang="en-US" spc="-1" dirty="0">
                <a:solidFill>
                  <a:srgbClr val="FFFFFF"/>
                </a:solidFill>
                <a:latin typeface="Ubuntu Light"/>
              </a:rPr>
              <a:t>VIRTUAL HOST</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61</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152560"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Virtual Host</a:t>
            </a:r>
          </a:p>
        </p:txBody>
      </p:sp>
      <p:sp>
        <p:nvSpPr>
          <p:cNvPr id="6" name="Content Placeholder 5"/>
          <p:cNvSpPr>
            <a:spLocks noGrp="1"/>
          </p:cNvSpPr>
          <p:nvPr>
            <p:ph idx="1"/>
          </p:nvPr>
        </p:nvSpPr>
        <p:spPr/>
        <p:txBody>
          <a:bodyPr>
            <a:normAutofit/>
          </a:bodyPr>
          <a:lstStyle/>
          <a:p>
            <a:r>
              <a:rPr lang="en-US" spc="-1" dirty="0">
                <a:solidFill>
                  <a:srgbClr val="000000"/>
                </a:solidFill>
                <a:uFill>
                  <a:solidFill>
                    <a:srgbClr val="FFFFFF"/>
                  </a:solidFill>
                </a:uFill>
                <a:latin typeface="Ubuntu Light"/>
              </a:rPr>
              <a:t>The term Virtual Host refers to the practice of running more than one web site (such as company1.example.com and company2.example.com) on a single machine. </a:t>
            </a:r>
          </a:p>
          <a:p>
            <a:r>
              <a:rPr lang="en-US" spc="-1" dirty="0">
                <a:solidFill>
                  <a:srgbClr val="000000"/>
                </a:solidFill>
                <a:uFill>
                  <a:solidFill>
                    <a:srgbClr val="FFFFFF"/>
                  </a:solidFill>
                </a:uFill>
                <a:latin typeface="Ubuntu Light"/>
              </a:rPr>
              <a:t>Virtual hosts can be "IP-based", meaning that you have a different IP address for every web site, or "name-based", meaning that you have multiple names running on each IP address. </a:t>
            </a:r>
          </a:p>
          <a:p>
            <a:r>
              <a:rPr lang="en-US" spc="-1" dirty="0">
                <a:solidFill>
                  <a:srgbClr val="000000"/>
                </a:solidFill>
                <a:uFill>
                  <a:solidFill>
                    <a:srgbClr val="FFFFFF"/>
                  </a:solidFill>
                </a:uFill>
                <a:latin typeface="Ubuntu Light"/>
              </a:rPr>
              <a:t>The fact that they are running on the same physical server is not apparent to the end user.</a:t>
            </a:r>
            <a:endParaRPr lang="en-US" dirty="0"/>
          </a:p>
        </p:txBody>
      </p:sp>
    </p:spTree>
    <p:extLst>
      <p:ext uri="{BB962C8B-B14F-4D97-AF65-F5344CB8AC3E}">
        <p14:creationId xmlns:p14="http://schemas.microsoft.com/office/powerpoint/2010/main" val="1293343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1978683" cy="615553"/>
          </a:xfrm>
        </p:spPr>
        <p:txBody>
          <a:bodyPr/>
          <a:lstStyle/>
          <a:p>
            <a:r>
              <a:rPr lang="en-US" spc="-1" dirty="0">
                <a:solidFill>
                  <a:srgbClr val="FFFFFF"/>
                </a:solidFill>
                <a:latin typeface="Ubuntu Light"/>
              </a:rPr>
              <a:t>IP-BASED</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62</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152560"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Virtual Host</a:t>
            </a:r>
          </a:p>
        </p:txBody>
      </p:sp>
      <p:sp>
        <p:nvSpPr>
          <p:cNvPr id="6" name="Content Placeholder 5"/>
          <p:cNvSpPr>
            <a:spLocks noGrp="1"/>
          </p:cNvSpPr>
          <p:nvPr>
            <p:ph idx="1"/>
          </p:nvPr>
        </p:nvSpPr>
        <p:spPr/>
        <p:txBody>
          <a:bodyPr>
            <a:normAutofit fontScale="77500" lnSpcReduction="20000"/>
          </a:bodyPr>
          <a:lstStyle/>
          <a:p>
            <a:r>
              <a:rPr lang="en-US" dirty="0">
                <a:latin typeface="Ubuntu Light"/>
              </a:rPr>
              <a:t>the server </a:t>
            </a:r>
            <a:r>
              <a:rPr lang="en-US" b="1" dirty="0">
                <a:latin typeface="Ubuntu Light"/>
              </a:rPr>
              <a:t>must have a different IP address/port combination for each IP-based virtual host</a:t>
            </a:r>
            <a:r>
              <a:rPr lang="en-US" dirty="0">
                <a:latin typeface="Ubuntu Light"/>
              </a:rPr>
              <a:t>. </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&lt;</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VirtualHost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172.20.30.40:80&gt;</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ServerAdmin</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webmaster@www1.example.com</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DocumentRoot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"/www/</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vhosts</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/www1"</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ServerName</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www1.example.com</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ErrorLog</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"/www/logs/www1/</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error_log</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CustomLog</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"/www/logs/www1/</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access_log</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combined</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&lt;/</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VirtualHost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&gt;</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&lt;</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VirtualHost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172.20.30.50:80&gt;</a:t>
            </a:r>
          </a:p>
          <a:p>
            <a:pPr marL="0" indent="0">
              <a:buNone/>
            </a:pP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DocumentRoot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"/www/</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vhosts</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/www2"</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ServerName</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www2.example.org</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ErrorLog</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"/www/logs/www2/</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error_log</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CustomLog</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"/www/logs/www2/</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access_log</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combined</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&lt;/</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VirtualHost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1015673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2917786" cy="615553"/>
          </a:xfrm>
        </p:spPr>
        <p:txBody>
          <a:bodyPr/>
          <a:lstStyle/>
          <a:p>
            <a:r>
              <a:rPr lang="en-US" spc="-1" dirty="0">
                <a:solidFill>
                  <a:srgbClr val="FFFFFF"/>
                </a:solidFill>
                <a:latin typeface="Ubuntu Light"/>
              </a:rPr>
              <a:t>NAME-BASED</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63</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152560"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Virtual Host</a:t>
            </a:r>
          </a:p>
        </p:txBody>
      </p:sp>
      <p:sp>
        <p:nvSpPr>
          <p:cNvPr id="6" name="Content Placeholder 5"/>
          <p:cNvSpPr>
            <a:spLocks noGrp="1"/>
          </p:cNvSpPr>
          <p:nvPr>
            <p:ph idx="1"/>
          </p:nvPr>
        </p:nvSpPr>
        <p:spPr/>
        <p:txBody>
          <a:bodyPr>
            <a:normAutofit fontScale="92500" lnSpcReduction="10000"/>
          </a:bodyPr>
          <a:lstStyle/>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&lt;</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VirtualHost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*:80&gt;</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 This first-listed virtual host is also the default for *:80</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ServerName</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www.example.com</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ServerAlias</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example.com </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DocumentRoot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"/www/domain"</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&lt;/</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VirtualHost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&gt;</a:t>
            </a:r>
          </a:p>
          <a:p>
            <a:pPr marL="0" indent="0">
              <a:buNone/>
            </a:pPr>
            <a:endParaRPr lang="en-US" spc="-1" dirty="0">
              <a:solidFill>
                <a:srgbClr val="000000"/>
              </a:solidFill>
              <a:uFill>
                <a:solidFill>
                  <a:srgbClr val="FFFFFF"/>
                </a:solidFill>
              </a:uFill>
              <a:latin typeface="Courier New" panose="02070309020205020404" pitchFamily="49" charset="0"/>
              <a:cs typeface="Courier New" panose="02070309020205020404" pitchFamily="49" charset="0"/>
            </a:endParaRP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&lt;</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VirtualHost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*:80&gt;</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ServerName</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other.example.com</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DocumentRoot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 "/www/</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otherdomain</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a:t>
            </a:r>
          </a:p>
          <a:p>
            <a:pPr marL="0" indent="0">
              <a:buNone/>
            </a:pP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&lt;/</a:t>
            </a:r>
            <a:r>
              <a:rPr lang="en-US" spc="-1" dirty="0" err="1">
                <a:solidFill>
                  <a:srgbClr val="000000"/>
                </a:solidFill>
                <a:uFill>
                  <a:solidFill>
                    <a:srgbClr val="FFFFFF"/>
                  </a:solidFill>
                </a:uFill>
                <a:latin typeface="Courier New" panose="02070309020205020404" pitchFamily="49" charset="0"/>
                <a:cs typeface="Courier New" panose="02070309020205020404" pitchFamily="49" charset="0"/>
              </a:rPr>
              <a:t>VirtualHost</a:t>
            </a:r>
            <a:r>
              <a:rPr lang="en-US" spc="-1" dirty="0">
                <a:solidFill>
                  <a:srgbClr val="000000"/>
                </a:solidFill>
                <a:uFill>
                  <a:solidFill>
                    <a:srgbClr val="FFFFFF"/>
                  </a:solidFill>
                </a:uFill>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921099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122714" cy="615553"/>
          </a:xfrm>
        </p:spPr>
        <p:txBody>
          <a:bodyPr/>
          <a:lstStyle/>
          <a:p>
            <a:r>
              <a:rPr lang="en-US" spc="-1" dirty="0">
                <a:solidFill>
                  <a:srgbClr val="FFFFFF"/>
                </a:solidFill>
                <a:latin typeface="Ubuntu Light"/>
              </a:rPr>
              <a:t>VIRTUAL HOST</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64</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1152560"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Virtual Host</a:t>
            </a:r>
          </a:p>
        </p:txBody>
      </p:sp>
      <p:sp>
        <p:nvSpPr>
          <p:cNvPr id="6" name="Content Placeholder 5"/>
          <p:cNvSpPr>
            <a:spLocks noGrp="1"/>
          </p:cNvSpPr>
          <p:nvPr>
            <p:ph idx="1"/>
          </p:nvPr>
        </p:nvSpPr>
        <p:spPr/>
        <p:txBody>
          <a:bodyPr>
            <a:normAutofit/>
          </a:bodyPr>
          <a:lstStyle/>
          <a:p>
            <a:r>
              <a:rPr lang="en-US" dirty="0">
                <a:latin typeface="Ubuntu Light"/>
              </a:rPr>
              <a:t>Any request that doesn't match an existing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VirtualHost</a:t>
            </a:r>
            <a:r>
              <a:rPr lang="en-US" dirty="0">
                <a:latin typeface="Courier New" panose="02070309020205020404" pitchFamily="49" charset="0"/>
                <a:cs typeface="Courier New" panose="02070309020205020404" pitchFamily="49" charset="0"/>
              </a:rPr>
              <a:t>&gt; </a:t>
            </a:r>
            <a:r>
              <a:rPr lang="en-US" dirty="0">
                <a:latin typeface="Ubuntu Light"/>
              </a:rPr>
              <a:t>is handled by </a:t>
            </a:r>
            <a:r>
              <a:rPr lang="en-US" b="1" dirty="0">
                <a:latin typeface="Ubuntu Light"/>
              </a:rPr>
              <a:t>the global server configuration</a:t>
            </a:r>
            <a:r>
              <a:rPr lang="en-US" dirty="0">
                <a:latin typeface="Ubuntu Light"/>
              </a:rPr>
              <a:t>, regardless of the hostname or </a:t>
            </a:r>
            <a:r>
              <a:rPr lang="en-US" dirty="0" err="1">
                <a:latin typeface="Ubuntu Light"/>
              </a:rPr>
              <a:t>ServerName</a:t>
            </a:r>
            <a:r>
              <a:rPr lang="en-US" dirty="0">
                <a:latin typeface="Ubuntu Light"/>
              </a:rPr>
              <a:t>.</a:t>
            </a:r>
          </a:p>
          <a:p>
            <a:r>
              <a:rPr lang="en-US" dirty="0">
                <a:latin typeface="Ubuntu Light"/>
              </a:rPr>
              <a:t> To be accessible by more than one name. use </a:t>
            </a:r>
            <a:r>
              <a:rPr lang="en-US" dirty="0" err="1">
                <a:latin typeface="Courier New" panose="02070309020205020404" pitchFamily="49" charset="0"/>
                <a:cs typeface="Courier New" panose="02070309020205020404" pitchFamily="49" charset="0"/>
              </a:rPr>
              <a:t>ServerAlias</a:t>
            </a:r>
            <a:r>
              <a:rPr lang="en-US" dirty="0">
                <a:latin typeface="Ubuntu Light"/>
              </a:rPr>
              <a:t> directive, placed inside the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VirtualHost</a:t>
            </a:r>
            <a:r>
              <a:rPr lang="en-US" dirty="0">
                <a:latin typeface="Courier New" panose="02070309020205020404" pitchFamily="49" charset="0"/>
                <a:cs typeface="Courier New" panose="02070309020205020404" pitchFamily="49" charset="0"/>
              </a:rPr>
              <a:t>&gt; </a:t>
            </a:r>
            <a:r>
              <a:rPr lang="en-US" dirty="0">
                <a:latin typeface="Ubuntu Light"/>
              </a:rPr>
              <a:t>section. </a:t>
            </a:r>
          </a:p>
          <a:p>
            <a:pPr marL="0" indent="0">
              <a:buNone/>
            </a:pPr>
            <a:endParaRPr lang="en-US" dirty="0">
              <a:latin typeface="Ubuntu Light"/>
            </a:endParaRPr>
          </a:p>
          <a:p>
            <a:pPr marL="0" indent="0">
              <a:buNone/>
            </a:pPr>
            <a:r>
              <a:rPr lang="en-US" dirty="0" err="1">
                <a:latin typeface="Courier New" panose="02070309020205020404" pitchFamily="49" charset="0"/>
                <a:cs typeface="Courier New" panose="02070309020205020404" pitchFamily="49" charset="0"/>
              </a:rPr>
              <a:t>ServerAlias</a:t>
            </a:r>
            <a:r>
              <a:rPr lang="en-US" dirty="0">
                <a:latin typeface="Courier New" panose="02070309020205020404" pitchFamily="49" charset="0"/>
                <a:cs typeface="Courier New" panose="02070309020205020404" pitchFamily="49" charset="0"/>
              </a:rPr>
              <a:t> example.com *.example.com</a:t>
            </a:r>
          </a:p>
          <a:p>
            <a:endParaRPr lang="en-US" spc="-1" dirty="0">
              <a:solidFill>
                <a:srgbClr val="000000"/>
              </a:solidFill>
              <a:uFill>
                <a:solidFill>
                  <a:srgbClr val="FFFFFF"/>
                </a:solidFill>
              </a:u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4232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3306931" cy="615553"/>
          </a:xfrm>
        </p:spPr>
        <p:txBody>
          <a:bodyPr/>
          <a:lstStyle/>
          <a:p>
            <a:r>
              <a:rPr lang="en-US" spc="-1" dirty="0">
                <a:solidFill>
                  <a:srgbClr val="FFFFFF"/>
                </a:solidFill>
                <a:latin typeface="Ubuntu Light"/>
              </a:rPr>
              <a:t>CLIENT/SERVER</a:t>
            </a:r>
            <a:endParaRPr lang="en-US" dirty="0"/>
          </a:p>
        </p:txBody>
      </p:sp>
      <p:sp>
        <p:nvSpPr>
          <p:cNvPr id="3" name="Content Placeholder 2"/>
          <p:cNvSpPr>
            <a:spLocks noGrp="1"/>
          </p:cNvSpPr>
          <p:nvPr>
            <p:ph idx="1"/>
          </p:nvPr>
        </p:nvSpPr>
        <p:spPr/>
        <p:txBody>
          <a:bodyPr/>
          <a:lstStyle/>
          <a:p>
            <a:r>
              <a:rPr lang="en-US" spc="-1" dirty="0">
                <a:solidFill>
                  <a:srgbClr val="000000"/>
                </a:solidFill>
                <a:uFill>
                  <a:solidFill>
                    <a:srgbClr val="FFFFFF"/>
                  </a:solidFill>
                </a:uFill>
                <a:latin typeface="Ubuntu Light"/>
              </a:rPr>
              <a:t>A </a:t>
            </a:r>
            <a:r>
              <a:rPr lang="en-US" b="1" spc="-1" dirty="0">
                <a:solidFill>
                  <a:schemeClr val="accent1"/>
                </a:solidFill>
                <a:uFill>
                  <a:solidFill>
                    <a:srgbClr val="FFFFFF"/>
                  </a:solidFill>
                </a:uFill>
                <a:latin typeface="Ubuntu Light"/>
              </a:rPr>
              <a:t>client</a:t>
            </a:r>
            <a:r>
              <a:rPr lang="en-US" spc="-1" dirty="0">
                <a:solidFill>
                  <a:srgbClr val="000000"/>
                </a:solidFill>
                <a:uFill>
                  <a:solidFill>
                    <a:srgbClr val="FFFFFF"/>
                  </a:solidFill>
                </a:uFill>
                <a:latin typeface="Ubuntu Light"/>
              </a:rPr>
              <a:t> (e.g., a web browser) connects to a </a:t>
            </a:r>
            <a:r>
              <a:rPr lang="en-US" b="1" spc="-1" dirty="0">
                <a:solidFill>
                  <a:schemeClr val="accent1"/>
                </a:solidFill>
                <a:uFill>
                  <a:solidFill>
                    <a:srgbClr val="FFFFFF"/>
                  </a:solidFill>
                </a:uFill>
                <a:latin typeface="Ubuntu Light"/>
              </a:rPr>
              <a:t>server</a:t>
            </a:r>
            <a:r>
              <a:rPr lang="en-US" spc="-1" dirty="0">
                <a:solidFill>
                  <a:srgbClr val="000000"/>
                </a:solidFill>
                <a:uFill>
                  <a:solidFill>
                    <a:srgbClr val="FFFFFF"/>
                  </a:solidFill>
                </a:uFill>
                <a:latin typeface="Ubuntu Light"/>
              </a:rPr>
              <a:t> (e.g., your Apache HTTP Server), with the specified protocol, and makes a </a:t>
            </a:r>
            <a:r>
              <a:rPr lang="en-US" b="1" spc="-1" dirty="0">
                <a:solidFill>
                  <a:schemeClr val="accent1"/>
                </a:solidFill>
                <a:uFill>
                  <a:solidFill>
                    <a:srgbClr val="FFFFFF"/>
                  </a:solidFill>
                </a:uFill>
                <a:latin typeface="Ubuntu Light"/>
              </a:rPr>
              <a:t>request</a:t>
            </a:r>
            <a:r>
              <a:rPr lang="en-US" spc="-1" dirty="0">
                <a:solidFill>
                  <a:srgbClr val="000000"/>
                </a:solidFill>
                <a:uFill>
                  <a:solidFill>
                    <a:srgbClr val="FFFFFF"/>
                  </a:solidFill>
                </a:uFill>
                <a:latin typeface="Ubuntu Light"/>
              </a:rPr>
              <a:t> for a resource using the URL-path.</a:t>
            </a:r>
          </a:p>
          <a:p>
            <a:r>
              <a:rPr lang="en-US" spc="-1" dirty="0">
                <a:solidFill>
                  <a:srgbClr val="000000"/>
                </a:solidFill>
                <a:uFill>
                  <a:solidFill>
                    <a:srgbClr val="FFFFFF"/>
                  </a:solidFill>
                </a:uFill>
                <a:latin typeface="Ubuntu Light"/>
              </a:rPr>
              <a:t>The URL-path may represent any number of things on the server. It may be a file (like getting-started.html) or some kind of program file (like </a:t>
            </a:r>
            <a:r>
              <a:rPr lang="en-US" spc="-1" dirty="0" err="1">
                <a:solidFill>
                  <a:srgbClr val="000000"/>
                </a:solidFill>
                <a:uFill>
                  <a:solidFill>
                    <a:srgbClr val="FFFFFF"/>
                  </a:solidFill>
                </a:uFill>
                <a:latin typeface="Ubuntu Light"/>
              </a:rPr>
              <a:t>index.php</a:t>
            </a:r>
            <a:r>
              <a:rPr lang="en-US" spc="-1" dirty="0">
                <a:solidFill>
                  <a:srgbClr val="000000"/>
                </a:solidFill>
                <a:uFill>
                  <a:solidFill>
                    <a:srgbClr val="FFFFFF"/>
                  </a:solidFill>
                </a:uFill>
                <a:latin typeface="Ubuntu Light"/>
              </a:rPr>
              <a:t>). </a:t>
            </a:r>
          </a:p>
        </p:txBody>
      </p:sp>
      <p:sp>
        <p:nvSpPr>
          <p:cNvPr id="4" name="Slide Number Placeholder 3"/>
          <p:cNvSpPr>
            <a:spLocks noGrp="1"/>
          </p:cNvSpPr>
          <p:nvPr>
            <p:ph type="sldNum" sz="quarter" idx="12"/>
          </p:nvPr>
        </p:nvSpPr>
        <p:spPr/>
        <p:txBody>
          <a:bodyPr/>
          <a:lstStyle/>
          <a:p>
            <a:fld id="{E74780D0-A42E-4B83-BF42-5B555249210C}" type="slidenum">
              <a:rPr lang="en-US" smtClean="0"/>
              <a:pPr/>
              <a:t>7</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2622513"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Clients, Servers, and URLs</a:t>
            </a:r>
            <a:endParaRPr lang="en-US" sz="1600" dirty="0"/>
          </a:p>
        </p:txBody>
      </p:sp>
    </p:spTree>
    <p:extLst>
      <p:ext uri="{BB962C8B-B14F-4D97-AF65-F5344CB8AC3E}">
        <p14:creationId xmlns:p14="http://schemas.microsoft.com/office/powerpoint/2010/main" val="2186692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2228752" cy="615553"/>
          </a:xfrm>
        </p:spPr>
        <p:txBody>
          <a:bodyPr/>
          <a:lstStyle/>
          <a:p>
            <a:r>
              <a:rPr lang="en-US" spc="-1" dirty="0">
                <a:solidFill>
                  <a:srgbClr val="FFFFFF"/>
                </a:solidFill>
                <a:latin typeface="Ubuntu Light"/>
              </a:rPr>
              <a:t>RESPONSE</a:t>
            </a:r>
            <a:endParaRPr lang="en-US" dirty="0"/>
          </a:p>
        </p:txBody>
      </p:sp>
      <p:sp>
        <p:nvSpPr>
          <p:cNvPr id="3" name="Content Placeholder 2"/>
          <p:cNvSpPr>
            <a:spLocks noGrp="1"/>
          </p:cNvSpPr>
          <p:nvPr>
            <p:ph idx="1"/>
          </p:nvPr>
        </p:nvSpPr>
        <p:spPr/>
        <p:txBody>
          <a:bodyPr/>
          <a:lstStyle/>
          <a:p>
            <a:r>
              <a:rPr lang="en-US" spc="-1" dirty="0">
                <a:solidFill>
                  <a:srgbClr val="000000"/>
                </a:solidFill>
                <a:uFill>
                  <a:solidFill>
                    <a:srgbClr val="FFFFFF"/>
                  </a:solidFill>
                </a:uFill>
                <a:latin typeface="Ubuntu Light"/>
              </a:rPr>
              <a:t>The server will send a response consisting of </a:t>
            </a:r>
          </a:p>
          <a:p>
            <a:pPr lvl="1"/>
            <a:r>
              <a:rPr lang="en-US" spc="-1" dirty="0">
                <a:solidFill>
                  <a:srgbClr val="000000"/>
                </a:solidFill>
                <a:uFill>
                  <a:solidFill>
                    <a:srgbClr val="FFFFFF"/>
                  </a:solidFill>
                </a:uFill>
                <a:latin typeface="Ubuntu Light"/>
              </a:rPr>
              <a:t>a status code and, </a:t>
            </a:r>
          </a:p>
          <a:p>
            <a:pPr lvl="1"/>
            <a:r>
              <a:rPr lang="en-US" spc="-1" dirty="0">
                <a:solidFill>
                  <a:srgbClr val="000000"/>
                </a:solidFill>
                <a:uFill>
                  <a:solidFill>
                    <a:srgbClr val="FFFFFF"/>
                  </a:solidFill>
                </a:uFill>
                <a:latin typeface="Ubuntu Light"/>
              </a:rPr>
              <a:t>optionally, a response body. </a:t>
            </a:r>
          </a:p>
          <a:p>
            <a:r>
              <a:rPr lang="en-US" spc="-1" dirty="0">
                <a:solidFill>
                  <a:srgbClr val="000000"/>
                </a:solidFill>
                <a:uFill>
                  <a:solidFill>
                    <a:srgbClr val="FFFFFF"/>
                  </a:solidFill>
                </a:uFill>
                <a:latin typeface="Ubuntu Light"/>
              </a:rPr>
              <a:t>The status code indicates whether the request was successful, and, if not, what kind of error condition there was. This tells the client what it should do with the response.</a:t>
            </a:r>
          </a:p>
        </p:txBody>
      </p:sp>
      <p:sp>
        <p:nvSpPr>
          <p:cNvPr id="4" name="Slide Number Placeholder 3"/>
          <p:cNvSpPr>
            <a:spLocks noGrp="1"/>
          </p:cNvSpPr>
          <p:nvPr>
            <p:ph type="sldNum" sz="quarter" idx="12"/>
          </p:nvPr>
        </p:nvSpPr>
        <p:spPr/>
        <p:txBody>
          <a:bodyPr/>
          <a:lstStyle/>
          <a:p>
            <a:fld id="{E74780D0-A42E-4B83-BF42-5B555249210C}" type="slidenum">
              <a:rPr lang="en-US" smtClean="0"/>
              <a:pPr/>
              <a:t>8</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2622513"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Clients, Servers, and URLs</a:t>
            </a:r>
            <a:endParaRPr lang="en-US" sz="1600" dirty="0"/>
          </a:p>
        </p:txBody>
      </p:sp>
    </p:spTree>
    <p:extLst>
      <p:ext uri="{BB962C8B-B14F-4D97-AF65-F5344CB8AC3E}">
        <p14:creationId xmlns:p14="http://schemas.microsoft.com/office/powerpoint/2010/main" val="2064753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900" y="118692"/>
            <a:ext cx="6002028" cy="615553"/>
          </a:xfrm>
        </p:spPr>
        <p:txBody>
          <a:bodyPr/>
          <a:lstStyle/>
          <a:p>
            <a:r>
              <a:rPr lang="en-US" spc="-1" dirty="0">
                <a:solidFill>
                  <a:srgbClr val="FFFFFF"/>
                </a:solidFill>
                <a:latin typeface="Ubuntu Light"/>
              </a:rPr>
              <a:t>ANATOMY OF GET REQUEST</a:t>
            </a:r>
            <a:endParaRPr lang="en-US" dirty="0"/>
          </a:p>
        </p:txBody>
      </p:sp>
      <p:sp>
        <p:nvSpPr>
          <p:cNvPr id="4" name="Slide Number Placeholder 3"/>
          <p:cNvSpPr>
            <a:spLocks noGrp="1"/>
          </p:cNvSpPr>
          <p:nvPr>
            <p:ph type="sldNum" sz="quarter" idx="12"/>
          </p:nvPr>
        </p:nvSpPr>
        <p:spPr/>
        <p:txBody>
          <a:bodyPr/>
          <a:lstStyle/>
          <a:p>
            <a:fld id="{E74780D0-A42E-4B83-BF42-5B555249210C}" type="slidenum">
              <a:rPr lang="en-US" smtClean="0"/>
              <a:pPr/>
              <a:t>9</a:t>
            </a:fld>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56668"/>
            <a:ext cx="760032" cy="353123"/>
          </a:xfrm>
          <a:prstGeom prst="rect">
            <a:avLst/>
          </a:prstGeom>
        </p:spPr>
      </p:pic>
      <p:sp>
        <p:nvSpPr>
          <p:cNvPr id="16" name="Title 1"/>
          <p:cNvSpPr txBox="1">
            <a:spLocks/>
          </p:cNvSpPr>
          <p:nvPr/>
        </p:nvSpPr>
        <p:spPr>
          <a:xfrm>
            <a:off x="864741" y="6394243"/>
            <a:ext cx="3316614" cy="246221"/>
          </a:xfrm>
          <a:prstGeom prst="rect">
            <a:avLst/>
          </a:prstGeom>
          <a:solidFill>
            <a:schemeClr val="accent1"/>
          </a:solidFill>
          <a:effectLst/>
        </p:spPr>
        <p:txBody>
          <a:bodyPr vert="horz" wrap="none" lIns="0" tIns="0" rIns="0" bIns="0" spcCol="91440" rtlCol="0" anchor="ctr">
            <a:spAutoFit/>
          </a:bodyPr>
          <a:lstStyle>
            <a:lvl1pPr algn="l" defTabSz="457200" rtl="0" eaLnBrk="1" latinLnBrk="0" hangingPunct="1">
              <a:spcBef>
                <a:spcPts val="0"/>
              </a:spcBef>
              <a:buNone/>
              <a:defRPr sz="4000" b="1" kern="0" cap="none" baseline="0">
                <a:ln w="3175" cmpd="sng">
                  <a:noFill/>
                </a:ln>
                <a:solidFill>
                  <a:schemeClr val="bg1"/>
                </a:solidFill>
                <a:effectLst/>
                <a:latin typeface="+mj-lt"/>
                <a:ea typeface="+mj-ea"/>
                <a:cs typeface="Andalus" panose="02020603050405020304" pitchFamily="18" charset="-78"/>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Anatomy of request and response</a:t>
            </a:r>
          </a:p>
        </p:txBody>
      </p:sp>
      <p:sp>
        <p:nvSpPr>
          <p:cNvPr id="6" name="Content Placeholder 5"/>
          <p:cNvSpPr>
            <a:spLocks noGrp="1"/>
          </p:cNvSpPr>
          <p:nvPr>
            <p:ph idx="1"/>
          </p:nvPr>
        </p:nvSpPr>
        <p:spPr/>
        <p:txBody>
          <a:bodyPr/>
          <a:lstStyle/>
          <a:p>
            <a:endParaRPr lang="en-US"/>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884" y="1670904"/>
            <a:ext cx="6429375" cy="3590925"/>
          </a:xfrm>
          <a:prstGeom prst="roundRect">
            <a:avLst>
              <a:gd name="adj" fmla="val 4510"/>
            </a:avLst>
          </a:prstGeom>
          <a:solidFill>
            <a:srgbClr val="FFFFFF">
              <a:shade val="85000"/>
            </a:srgbClr>
          </a:solidFill>
          <a:ln>
            <a:noFill/>
          </a:ln>
          <a:effectLst/>
        </p:spPr>
      </p:pic>
    </p:spTree>
    <p:extLst>
      <p:ext uri="{BB962C8B-B14F-4D97-AF65-F5344CB8AC3E}">
        <p14:creationId xmlns:p14="http://schemas.microsoft.com/office/powerpoint/2010/main" val="2735646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Custom 2">
      <a:dk1>
        <a:sysClr val="windowText" lastClr="000000"/>
      </a:dk1>
      <a:lt1>
        <a:sysClr val="window" lastClr="FFFFFF"/>
      </a:lt1>
      <a:dk2>
        <a:srgbClr val="212121"/>
      </a:dk2>
      <a:lt2>
        <a:srgbClr val="D1D5D8"/>
      </a:lt2>
      <a:accent1>
        <a:srgbClr val="B8312F"/>
      </a:accent1>
      <a:accent2>
        <a:srgbClr val="E25041"/>
      </a:accent2>
      <a:accent3>
        <a:srgbClr val="F37934"/>
      </a:accent3>
      <a:accent4>
        <a:srgbClr val="2969B0"/>
      </a:accent4>
      <a:accent5>
        <a:srgbClr val="2C82C9"/>
      </a:accent5>
      <a:accent6>
        <a:srgbClr val="00A885"/>
      </a:accent6>
      <a:hlink>
        <a:srgbClr val="2C82C9"/>
      </a:hlink>
      <a:folHlink>
        <a:srgbClr val="2832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2295</TotalTime>
  <Words>4789</Words>
  <Application>Microsoft Office PowerPoint</Application>
  <PresentationFormat>On-screen Show (4:3)</PresentationFormat>
  <Paragraphs>684</Paragraphs>
  <Slides>64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Microsoft JhengHei</vt:lpstr>
      <vt:lpstr>Andalus</vt:lpstr>
      <vt:lpstr>Arial</vt:lpstr>
      <vt:lpstr>Calibri</vt:lpstr>
      <vt:lpstr>Courier New</vt:lpstr>
      <vt:lpstr>DejaVu Sans</vt:lpstr>
      <vt:lpstr>Ubuntu Light</vt:lpstr>
      <vt:lpstr>Parallax</vt:lpstr>
      <vt:lpstr>APACHE</vt:lpstr>
      <vt:lpstr>COURSE MATERIALS</vt:lpstr>
      <vt:lpstr>CONTENTS</vt:lpstr>
      <vt:lpstr>HISTORY</vt:lpstr>
      <vt:lpstr>Apache Software Foundation (ASF) is an American non-profit corporation to support Apache software projects, including the Apache HTTP Server. The ASF was formed from the Apache Group in June 1999</vt:lpstr>
      <vt:lpstr>WEB ADDRESS</vt:lpstr>
      <vt:lpstr>CLIENT/SERVER</vt:lpstr>
      <vt:lpstr>RESPONSE</vt:lpstr>
      <vt:lpstr>ANATOMY OF GET REQUEST</vt:lpstr>
      <vt:lpstr>ANATOMY OF POST REQUEST</vt:lpstr>
      <vt:lpstr>ANATOMY OF RESPONSE</vt:lpstr>
      <vt:lpstr>HTTP STATUS CODES</vt:lpstr>
      <vt:lpstr>HTTP STATUS CODES EXAMPLES</vt:lpstr>
      <vt:lpstr>WHAT IS A WEB SERVER?</vt:lpstr>
      <vt:lpstr>WHAT IS A WEB SERVER?</vt:lpstr>
      <vt:lpstr>APACHE VS IIS</vt:lpstr>
      <vt:lpstr>CONFIGURATION FILES</vt:lpstr>
      <vt:lpstr>DIRECTIVES</vt:lpstr>
      <vt:lpstr>MODULES</vt:lpstr>
      <vt:lpstr>INSTALLATION</vt:lpstr>
      <vt:lpstr>MAIN CONFIGURATION FILE</vt:lpstr>
      <vt:lpstr>PUBLIC WEB FILES / LOG FILES </vt:lpstr>
      <vt:lpstr>MAIN CONFIGURATION FILE</vt:lpstr>
      <vt:lpstr>DIRECTIVES EXAPMLES</vt:lpstr>
      <vt:lpstr>DIRECTIVES DESCRIPTION</vt:lpstr>
      <vt:lpstr>DIRECTIVES DESCRIPTION</vt:lpstr>
      <vt:lpstr>AllowOverride</vt:lpstr>
      <vt:lpstr>KeepAlive</vt:lpstr>
      <vt:lpstr>MaxKeepAliveRequests</vt:lpstr>
      <vt:lpstr>ErrorLog</vt:lpstr>
      <vt:lpstr>Directory</vt:lpstr>
      <vt:lpstr>DirectoryMatch</vt:lpstr>
      <vt:lpstr>Files</vt:lpstr>
      <vt:lpstr>FilesMatch</vt:lpstr>
      <vt:lpstr>Allow</vt:lpstr>
      <vt:lpstr>Deny</vt:lpstr>
      <vt:lpstr>Order</vt:lpstr>
      <vt:lpstr>CacheEnable</vt:lpstr>
      <vt:lpstr>.htaccess</vt:lpstr>
      <vt:lpstr>.htaccess FOR AUTHENTICATION</vt:lpstr>
      <vt:lpstr>.htaccess FOR AUTHENTICATION</vt:lpstr>
      <vt:lpstr>MODULES</vt:lpstr>
      <vt:lpstr>LoadModule</vt:lpstr>
      <vt:lpstr>IfModule</vt:lpstr>
      <vt:lpstr>MULTI-PROCESSING MODULES (MPMS)</vt:lpstr>
      <vt:lpstr>PREFORK MODULE</vt:lpstr>
      <vt:lpstr>PREFORK MODULE</vt:lpstr>
      <vt:lpstr>WORKER MODULE</vt:lpstr>
      <vt:lpstr>WORKER MODULE</vt:lpstr>
      <vt:lpstr>EVENT MODULE</vt:lpstr>
      <vt:lpstr>EVENT MODULE</vt:lpstr>
      <vt:lpstr>REWRITE MODULE</vt:lpstr>
      <vt:lpstr>REGEX VOCABULARY</vt:lpstr>
      <vt:lpstr>RewriteRule BASICS</vt:lpstr>
      <vt:lpstr>RewriteRule BASICS</vt:lpstr>
      <vt:lpstr>RewriteRule BASICS</vt:lpstr>
      <vt:lpstr>Rewrite FLAGS</vt:lpstr>
      <vt:lpstr>Rewrite CONDITIONS</vt:lpstr>
      <vt:lpstr>Rewrite CONDITIONS EXAMPLES</vt:lpstr>
      <vt:lpstr>Rewrite CONDITIONS EXAMPLES</vt:lpstr>
      <vt:lpstr>VIRTUAL HOST</vt:lpstr>
      <vt:lpstr>IP-BASED</vt:lpstr>
      <vt:lpstr>NAME-BASED</vt:lpstr>
      <vt:lpstr>VIRTUAL HOST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Web Server</dc:title>
  <dc:creator>Islam Askar</dc:creator>
  <cp:keywords>ITI</cp:keywords>
  <cp:lastModifiedBy>Islam Askar</cp:lastModifiedBy>
  <cp:revision>214</cp:revision>
  <dcterms:created xsi:type="dcterms:W3CDTF">2016-10-12T00:32:03Z</dcterms:created>
  <dcterms:modified xsi:type="dcterms:W3CDTF">2017-01-02T07:05:48Z</dcterms:modified>
</cp:coreProperties>
</file>